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ndara" pitchFamily="34" charset="0"/>
      <p:regular r:id="rId24"/>
      <p:bold r:id="rId25"/>
      <p:italic r:id="rId26"/>
      <p:boldItalic r:id="rId27"/>
    </p:embeddedFont>
    <p:embeddedFont>
      <p:font typeface="Roboto" charset="0"/>
      <p:regular r:id="rId28"/>
      <p:bold r:id="rId29"/>
      <p:italic r:id="rId30"/>
      <p:boldItalic r:id="rId31"/>
    </p:embeddedFont>
    <p:embeddedFont>
      <p:font typeface="Verdana" pitchFamily="34" charset="0"/>
      <p:regular r:id="rId32"/>
      <p:bold r:id="rId33"/>
      <p:italic r:id="rId34"/>
      <p:boldItalic r:id="rId35"/>
    </p:embeddedFont>
    <p:embeddedFont>
      <p:font typeface="Oswald"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330"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6f9ee7e7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d6f9ee7e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6f9ee7e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6f9ee7e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58847805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5884780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6ef94af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6ef94a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8847805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884780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060081636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06008163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228483e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228483e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060081636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06008163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6ef94af46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6ef94af46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6ef94af46_0_21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6ef94af46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58847805b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58847805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c7c50ecde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gc7c50ecded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c7c50ecde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c7c50ecded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6ef94af46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6ef94af4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ef94af46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6ef94af4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06008163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0600816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6d775a6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6d775a6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6d775a67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6d775a67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6d775a67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6d775a67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6d775a67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6d775a67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zato 1">
  <p:cSld name="AUTOLAYOUT_1">
    <p:bg>
      <p:bgPr>
        <a:solidFill>
          <a:srgbClr val="FFFFFF"/>
        </a:solidFill>
        <a:effectLst/>
      </p:bgPr>
    </p:bg>
    <p:spTree>
      <p:nvGrpSpPr>
        <p:cNvPr id="1" name="Shape 81"/>
        <p:cNvGrpSpPr/>
        <p:nvPr/>
      </p:nvGrpSpPr>
      <p:grpSpPr>
        <a:xfrm>
          <a:off x="0" y="0"/>
          <a:ext cx="0" cy="0"/>
          <a:chOff x="0" y="0"/>
          <a:chExt cx="0" cy="0"/>
        </a:xfrm>
      </p:grpSpPr>
      <p:sp>
        <p:nvSpPr>
          <p:cNvPr id="82" name="Google Shape;82;p1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449260" y="531150"/>
            <a:ext cx="638100" cy="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txBox="1">
            <a:spLocks noGrp="1"/>
          </p:cNvSpPr>
          <p:nvPr>
            <p:ph type="ctrTitle"/>
          </p:nvPr>
        </p:nvSpPr>
        <p:spPr>
          <a:xfrm>
            <a:off x="323300" y="772850"/>
            <a:ext cx="2704200" cy="3140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None/>
              <a:defRPr sz="2800" b="1">
                <a:solidFill>
                  <a:srgbClr val="FFFFFF"/>
                </a:solidFill>
              </a:defRPr>
            </a:lvl1pPr>
            <a:lvl2pPr lvl="1" algn="l" rtl="0">
              <a:lnSpc>
                <a:spcPct val="100000"/>
              </a:lnSpc>
              <a:spcBef>
                <a:spcPts val="0"/>
              </a:spcBef>
              <a:spcAft>
                <a:spcPts val="0"/>
              </a:spcAft>
              <a:buClr>
                <a:srgbClr val="FFFFFF"/>
              </a:buClr>
              <a:buSzPts val="2800"/>
              <a:buNone/>
              <a:defRPr sz="2800" b="1">
                <a:solidFill>
                  <a:srgbClr val="FFFFFF"/>
                </a:solidFill>
              </a:defRPr>
            </a:lvl2pPr>
            <a:lvl3pPr lvl="2" algn="l" rtl="0">
              <a:lnSpc>
                <a:spcPct val="100000"/>
              </a:lnSpc>
              <a:spcBef>
                <a:spcPts val="0"/>
              </a:spcBef>
              <a:spcAft>
                <a:spcPts val="0"/>
              </a:spcAft>
              <a:buClr>
                <a:srgbClr val="FFFFFF"/>
              </a:buClr>
              <a:buSzPts val="2800"/>
              <a:buNone/>
              <a:defRPr sz="2800" b="1">
                <a:solidFill>
                  <a:srgbClr val="FFFFFF"/>
                </a:solidFill>
              </a:defRPr>
            </a:lvl3pPr>
            <a:lvl4pPr lvl="3" algn="l" rtl="0">
              <a:lnSpc>
                <a:spcPct val="100000"/>
              </a:lnSpc>
              <a:spcBef>
                <a:spcPts val="0"/>
              </a:spcBef>
              <a:spcAft>
                <a:spcPts val="0"/>
              </a:spcAft>
              <a:buClr>
                <a:srgbClr val="FFFFFF"/>
              </a:buClr>
              <a:buSzPts val="2800"/>
              <a:buNone/>
              <a:defRPr sz="2800" b="1">
                <a:solidFill>
                  <a:srgbClr val="FFFFFF"/>
                </a:solidFill>
              </a:defRPr>
            </a:lvl4pPr>
            <a:lvl5pPr lvl="4" algn="l" rtl="0">
              <a:lnSpc>
                <a:spcPct val="100000"/>
              </a:lnSpc>
              <a:spcBef>
                <a:spcPts val="0"/>
              </a:spcBef>
              <a:spcAft>
                <a:spcPts val="0"/>
              </a:spcAft>
              <a:buClr>
                <a:srgbClr val="FFFFFF"/>
              </a:buClr>
              <a:buSzPts val="2800"/>
              <a:buNone/>
              <a:defRPr sz="2800" b="1">
                <a:solidFill>
                  <a:srgbClr val="FFFFFF"/>
                </a:solidFill>
              </a:defRPr>
            </a:lvl5pPr>
            <a:lvl6pPr lvl="5" algn="l" rtl="0">
              <a:lnSpc>
                <a:spcPct val="100000"/>
              </a:lnSpc>
              <a:spcBef>
                <a:spcPts val="0"/>
              </a:spcBef>
              <a:spcAft>
                <a:spcPts val="0"/>
              </a:spcAft>
              <a:buClr>
                <a:srgbClr val="FFFFFF"/>
              </a:buClr>
              <a:buSzPts val="2800"/>
              <a:buNone/>
              <a:defRPr sz="2800" b="1">
                <a:solidFill>
                  <a:srgbClr val="FFFFFF"/>
                </a:solidFill>
              </a:defRPr>
            </a:lvl6pPr>
            <a:lvl7pPr lvl="6" algn="l" rtl="0">
              <a:lnSpc>
                <a:spcPct val="100000"/>
              </a:lnSpc>
              <a:spcBef>
                <a:spcPts val="0"/>
              </a:spcBef>
              <a:spcAft>
                <a:spcPts val="0"/>
              </a:spcAft>
              <a:buClr>
                <a:srgbClr val="FFFFFF"/>
              </a:buClr>
              <a:buSzPts val="2800"/>
              <a:buNone/>
              <a:defRPr sz="2800" b="1">
                <a:solidFill>
                  <a:srgbClr val="FFFFFF"/>
                </a:solidFill>
              </a:defRPr>
            </a:lvl7pPr>
            <a:lvl8pPr lvl="7" algn="l" rtl="0">
              <a:lnSpc>
                <a:spcPct val="100000"/>
              </a:lnSpc>
              <a:spcBef>
                <a:spcPts val="0"/>
              </a:spcBef>
              <a:spcAft>
                <a:spcPts val="0"/>
              </a:spcAft>
              <a:buClr>
                <a:srgbClr val="FFFFFF"/>
              </a:buClr>
              <a:buSzPts val="2800"/>
              <a:buNone/>
              <a:defRPr sz="2800" b="1">
                <a:solidFill>
                  <a:srgbClr val="FFFFFF"/>
                </a:solidFill>
              </a:defRPr>
            </a:lvl8pPr>
            <a:lvl9pPr lvl="8" algn="l" rtl="0">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85" name="Google Shape;8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personalizzato">
  <p:cSld name="AUTOLAYOUT_2">
    <p:bg>
      <p:bgPr>
        <a:solidFill>
          <a:srgbClr val="FFFFFF"/>
        </a:solidFill>
        <a:effectLst/>
      </p:bgPr>
    </p:bg>
    <p:spTree>
      <p:nvGrpSpPr>
        <p:cNvPr id="1" name="Shape 86"/>
        <p:cNvGrpSpPr/>
        <p:nvPr/>
      </p:nvGrpSpPr>
      <p:grpSpPr>
        <a:xfrm>
          <a:off x="0" y="0"/>
          <a:ext cx="0" cy="0"/>
          <a:chOff x="0" y="0"/>
          <a:chExt cx="0" cy="0"/>
        </a:xfrm>
      </p:grpSpPr>
      <p:sp>
        <p:nvSpPr>
          <p:cNvPr id="87" name="Google Shape;87;p14"/>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FFFFFF"/>
              </a:buClr>
              <a:buSzPts val="4000"/>
              <a:buNone/>
              <a:defRPr sz="4000" b="1">
                <a:solidFill>
                  <a:srgbClr val="FFFFFF"/>
                </a:solidFill>
              </a:defRPr>
            </a:lvl1pPr>
            <a:lvl2pPr lvl="1" algn="ctr" rtl="0">
              <a:lnSpc>
                <a:spcPct val="100000"/>
              </a:lnSpc>
              <a:spcBef>
                <a:spcPts val="0"/>
              </a:spcBef>
              <a:spcAft>
                <a:spcPts val="0"/>
              </a:spcAft>
              <a:buClr>
                <a:srgbClr val="FFFFFF"/>
              </a:buClr>
              <a:buSzPts val="4000"/>
              <a:buNone/>
              <a:defRPr sz="4000" b="1">
                <a:solidFill>
                  <a:srgbClr val="FFFFFF"/>
                </a:solidFill>
              </a:defRPr>
            </a:lvl2pPr>
            <a:lvl3pPr lvl="2" algn="ctr" rtl="0">
              <a:lnSpc>
                <a:spcPct val="100000"/>
              </a:lnSpc>
              <a:spcBef>
                <a:spcPts val="0"/>
              </a:spcBef>
              <a:spcAft>
                <a:spcPts val="0"/>
              </a:spcAft>
              <a:buClr>
                <a:srgbClr val="FFFFFF"/>
              </a:buClr>
              <a:buSzPts val="4000"/>
              <a:buNone/>
              <a:defRPr sz="4000" b="1">
                <a:solidFill>
                  <a:srgbClr val="FFFFFF"/>
                </a:solidFill>
              </a:defRPr>
            </a:lvl3pPr>
            <a:lvl4pPr lvl="3" algn="ctr" rtl="0">
              <a:lnSpc>
                <a:spcPct val="100000"/>
              </a:lnSpc>
              <a:spcBef>
                <a:spcPts val="0"/>
              </a:spcBef>
              <a:spcAft>
                <a:spcPts val="0"/>
              </a:spcAft>
              <a:buClr>
                <a:srgbClr val="FFFFFF"/>
              </a:buClr>
              <a:buSzPts val="4000"/>
              <a:buNone/>
              <a:defRPr sz="4000" b="1">
                <a:solidFill>
                  <a:srgbClr val="FFFFFF"/>
                </a:solidFill>
              </a:defRPr>
            </a:lvl4pPr>
            <a:lvl5pPr lvl="4" algn="ctr" rtl="0">
              <a:lnSpc>
                <a:spcPct val="100000"/>
              </a:lnSpc>
              <a:spcBef>
                <a:spcPts val="0"/>
              </a:spcBef>
              <a:spcAft>
                <a:spcPts val="0"/>
              </a:spcAft>
              <a:buClr>
                <a:srgbClr val="FFFFFF"/>
              </a:buClr>
              <a:buSzPts val="4000"/>
              <a:buNone/>
              <a:defRPr sz="4000" b="1">
                <a:solidFill>
                  <a:srgbClr val="FFFFFF"/>
                </a:solidFill>
              </a:defRPr>
            </a:lvl5pPr>
            <a:lvl6pPr lvl="5" algn="ctr" rtl="0">
              <a:lnSpc>
                <a:spcPct val="100000"/>
              </a:lnSpc>
              <a:spcBef>
                <a:spcPts val="0"/>
              </a:spcBef>
              <a:spcAft>
                <a:spcPts val="0"/>
              </a:spcAft>
              <a:buClr>
                <a:srgbClr val="FFFFFF"/>
              </a:buClr>
              <a:buSzPts val="4000"/>
              <a:buNone/>
              <a:defRPr sz="4000" b="1">
                <a:solidFill>
                  <a:srgbClr val="FFFFFF"/>
                </a:solidFill>
              </a:defRPr>
            </a:lvl6pPr>
            <a:lvl7pPr lvl="6" algn="ctr" rtl="0">
              <a:lnSpc>
                <a:spcPct val="100000"/>
              </a:lnSpc>
              <a:spcBef>
                <a:spcPts val="0"/>
              </a:spcBef>
              <a:spcAft>
                <a:spcPts val="0"/>
              </a:spcAft>
              <a:buClr>
                <a:srgbClr val="FFFFFF"/>
              </a:buClr>
              <a:buSzPts val="4000"/>
              <a:buNone/>
              <a:defRPr sz="4000" b="1">
                <a:solidFill>
                  <a:srgbClr val="FFFFFF"/>
                </a:solidFill>
              </a:defRPr>
            </a:lvl7pPr>
            <a:lvl8pPr lvl="7" algn="ctr" rtl="0">
              <a:lnSpc>
                <a:spcPct val="100000"/>
              </a:lnSpc>
              <a:spcBef>
                <a:spcPts val="0"/>
              </a:spcBef>
              <a:spcAft>
                <a:spcPts val="0"/>
              </a:spcAft>
              <a:buClr>
                <a:srgbClr val="FFFFFF"/>
              </a:buClr>
              <a:buSzPts val="4000"/>
              <a:buNone/>
              <a:defRPr sz="4000" b="1">
                <a:solidFill>
                  <a:srgbClr val="FFFFFF"/>
                </a:solidFill>
              </a:defRPr>
            </a:lvl8pPr>
            <a:lvl9pPr lvl="8" algn="ctr" rtl="0">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89" name="Google Shape;89;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1000">
        <p:fade/>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hyperlink" Target="http://www.guidanapoli.com/chiese/basilica_di_san_francesco_di_paola.php" TargetMode="External"/><Relationship Id="rId13" Type="http://schemas.openxmlformats.org/officeDocument/2006/relationships/hyperlink" Target="http://www.guidanapoli.com/palazzi/palazzo_san_giacomo.php" TargetMode="External"/><Relationship Id="rId3" Type="http://schemas.openxmlformats.org/officeDocument/2006/relationships/hyperlink" Target="http://www.guidanapoli.com/piazze/piazza_del_municipio.php" TargetMode="External"/><Relationship Id="rId7" Type="http://schemas.openxmlformats.org/officeDocument/2006/relationships/hyperlink" Target="http://www.guidanapoli.com/palazzi/palazzo_reale.php" TargetMode="External"/><Relationship Id="rId12" Type="http://schemas.openxmlformats.org/officeDocument/2006/relationships/hyperlink" Target="http://www.guidanapoli.com/gallerie/galleria_umberto_i.ph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guidanapoli.com/teatri/teatro_san_carlo.php" TargetMode="External"/><Relationship Id="rId11" Type="http://schemas.openxmlformats.org/officeDocument/2006/relationships/hyperlink" Target="http://www.guidanapoli.com/chiese/chiesa_di_san_ferdinando.php" TargetMode="External"/><Relationship Id="rId5" Type="http://schemas.openxmlformats.org/officeDocument/2006/relationships/hyperlink" Target="http://www.guidanapoli.com/castelli/maschio_angioino.php" TargetMode="External"/><Relationship Id="rId15" Type="http://schemas.openxmlformats.org/officeDocument/2006/relationships/hyperlink" Target="http://www.guidanapoli.com/chiese/chiesa_di_santa_maria_incoronata.php" TargetMode="External"/><Relationship Id="rId10" Type="http://schemas.openxmlformats.org/officeDocument/2006/relationships/hyperlink" Target="http://www.guidanapoli.com/palazzi/palazzo_del_cardinale_zapata.php" TargetMode="External"/><Relationship Id="rId4" Type="http://schemas.openxmlformats.org/officeDocument/2006/relationships/hyperlink" Target="http://www.guidanapoli.com/teatri/teatro_mercadante.php" TargetMode="External"/><Relationship Id="rId9" Type="http://schemas.openxmlformats.org/officeDocument/2006/relationships/hyperlink" Target="http://www.guidanapoli.com/piazze/piazza_trieste_e_trento.php" TargetMode="External"/><Relationship Id="rId14" Type="http://schemas.openxmlformats.org/officeDocument/2006/relationships/hyperlink" Target="http://www.guidanapoli.com/strade/via_medina.ph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atemedie.blogspot.com/2012/01/i-poligoni.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DyiQjR37cl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it/intl/it/earth/"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hyperlink" Target="http://www.youtube.com/watch?v=v7TB-zDUzf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www.youtube.com/watch?v=uxn9B_WOXB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www.youtube.com/watch?v=klK27l3un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6nqSB5NSqc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tF0e2Hejow"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255175" y="1298475"/>
            <a:ext cx="8520600" cy="6807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it" sz="1400" i="1">
                <a:solidFill>
                  <a:srgbClr val="FFFFFF"/>
                </a:solidFill>
                <a:latin typeface="Candara"/>
                <a:ea typeface="Candara"/>
                <a:cs typeface="Candara"/>
                <a:sym typeface="Candara"/>
              </a:rPr>
              <a:t>“Non possiamo pretendere che le cose cambino, </a:t>
            </a:r>
            <a:endParaRPr sz="1400" i="1">
              <a:solidFill>
                <a:srgbClr val="FFFFFF"/>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100"/>
              <a:buFont typeface="Arial"/>
              <a:buNone/>
            </a:pPr>
            <a:r>
              <a:rPr lang="it" sz="1400" i="1">
                <a:solidFill>
                  <a:srgbClr val="FFFFFF"/>
                </a:solidFill>
                <a:latin typeface="Candara"/>
                <a:ea typeface="Candara"/>
                <a:cs typeface="Candara"/>
                <a:sym typeface="Candara"/>
              </a:rPr>
              <a:t>se continuiamo a fare le stesse cose. </a:t>
            </a:r>
            <a:endParaRPr sz="1400" i="1">
              <a:solidFill>
                <a:srgbClr val="FFFFFF"/>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100"/>
              <a:buFont typeface="Arial"/>
              <a:buNone/>
            </a:pPr>
            <a:r>
              <a:rPr lang="it" sz="1400" i="1">
                <a:solidFill>
                  <a:srgbClr val="FFFFFF"/>
                </a:solidFill>
                <a:latin typeface="Candara"/>
                <a:ea typeface="Candara"/>
                <a:cs typeface="Candara"/>
                <a:sym typeface="Candara"/>
              </a:rPr>
              <a:t>La creatività nasce dall'angoscia </a:t>
            </a:r>
            <a:endParaRPr sz="1400" i="1">
              <a:solidFill>
                <a:srgbClr val="FFFFFF"/>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100"/>
              <a:buFont typeface="Arial"/>
              <a:buNone/>
            </a:pPr>
            <a:r>
              <a:rPr lang="it" sz="1400" i="1">
                <a:solidFill>
                  <a:srgbClr val="FFFFFF"/>
                </a:solidFill>
                <a:latin typeface="Candara"/>
                <a:ea typeface="Candara"/>
                <a:cs typeface="Candara"/>
                <a:sym typeface="Candara"/>
              </a:rPr>
              <a:t>come il giorno nasce dalla notte oscura, </a:t>
            </a:r>
            <a:endParaRPr sz="1400" i="1">
              <a:solidFill>
                <a:srgbClr val="FFFFFF"/>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100"/>
              <a:buFont typeface="Arial"/>
              <a:buNone/>
            </a:pPr>
            <a:r>
              <a:rPr lang="it" sz="1400" i="1">
                <a:solidFill>
                  <a:srgbClr val="FFFFFF"/>
                </a:solidFill>
                <a:latin typeface="Candara"/>
                <a:ea typeface="Candara"/>
                <a:cs typeface="Candara"/>
                <a:sym typeface="Candara"/>
              </a:rPr>
              <a:t>ed è nella crisi che sorgono l'inventiva, le scoperte e le grandi strategie. </a:t>
            </a:r>
            <a:endParaRPr sz="1400" i="1">
              <a:solidFill>
                <a:srgbClr val="FFFFFF"/>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100"/>
              <a:buFont typeface="Arial"/>
              <a:buNone/>
            </a:pPr>
            <a:r>
              <a:rPr lang="it" sz="1400" i="1">
                <a:solidFill>
                  <a:srgbClr val="FFFFFF"/>
                </a:solidFill>
                <a:latin typeface="Candara"/>
                <a:ea typeface="Candara"/>
                <a:cs typeface="Candara"/>
                <a:sym typeface="Candara"/>
              </a:rPr>
              <a:t>Chi supera la crisi supera se stesso senza essere superato.” </a:t>
            </a:r>
            <a:endParaRPr sz="1400" i="1">
              <a:solidFill>
                <a:srgbClr val="FFFFFF"/>
              </a:solidFill>
              <a:latin typeface="Candara"/>
              <a:ea typeface="Candara"/>
              <a:cs typeface="Candara"/>
              <a:sym typeface="Candara"/>
            </a:endParaRPr>
          </a:p>
          <a:p>
            <a:pPr marL="0" lvl="0" indent="0" algn="l" rtl="0">
              <a:lnSpc>
                <a:spcPct val="115000"/>
              </a:lnSpc>
              <a:spcBef>
                <a:spcPts val="0"/>
              </a:spcBef>
              <a:spcAft>
                <a:spcPts val="0"/>
              </a:spcAft>
              <a:buClr>
                <a:schemeClr val="dk1"/>
              </a:buClr>
              <a:buSzPts val="1100"/>
              <a:buFont typeface="Arial"/>
              <a:buNone/>
            </a:pPr>
            <a:r>
              <a:rPr lang="it" sz="1400" b="1" i="1">
                <a:solidFill>
                  <a:srgbClr val="FFFFFF"/>
                </a:solidFill>
                <a:latin typeface="Candara"/>
                <a:ea typeface="Candara"/>
                <a:cs typeface="Candara"/>
                <a:sym typeface="Candara"/>
              </a:rPr>
              <a:t>A. Einstein</a:t>
            </a:r>
            <a:endParaRPr sz="5600">
              <a:solidFill>
                <a:srgbClr val="FFFFFF"/>
              </a:solidFill>
            </a:endParaRPr>
          </a:p>
        </p:txBody>
      </p:sp>
      <p:sp>
        <p:nvSpPr>
          <p:cNvPr id="95" name="Google Shape;95;p15"/>
          <p:cNvSpPr txBox="1">
            <a:spLocks noGrp="1"/>
          </p:cNvSpPr>
          <p:nvPr>
            <p:ph type="subTitle" idx="1"/>
          </p:nvPr>
        </p:nvSpPr>
        <p:spPr>
          <a:xfrm>
            <a:off x="402150" y="2084375"/>
            <a:ext cx="8520600" cy="7926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Clr>
                <a:schemeClr val="dk1"/>
              </a:buClr>
              <a:buSzPct val="37931"/>
              <a:buFont typeface="Arial"/>
              <a:buNone/>
            </a:pPr>
            <a:r>
              <a:rPr lang="it" sz="2900" b="1">
                <a:solidFill>
                  <a:schemeClr val="dk1"/>
                </a:solidFill>
                <a:latin typeface="Candara"/>
                <a:ea typeface="Candara"/>
                <a:cs typeface="Candara"/>
                <a:sym typeface="Candara"/>
              </a:rPr>
              <a:t>                                 </a:t>
            </a:r>
            <a:r>
              <a:rPr lang="it" sz="14100" b="1">
                <a:solidFill>
                  <a:schemeClr val="dk1"/>
                </a:solidFill>
                <a:latin typeface="Candara"/>
                <a:ea typeface="Candara"/>
                <a:cs typeface="Candara"/>
                <a:sym typeface="Candara"/>
              </a:rPr>
              <a:t>  </a:t>
            </a:r>
            <a:r>
              <a:rPr lang="it" sz="16700" b="1">
                <a:solidFill>
                  <a:srgbClr val="FFFFFF"/>
                </a:solidFill>
                <a:latin typeface="Candara"/>
                <a:ea typeface="Candara"/>
                <a:cs typeface="Candara"/>
                <a:sym typeface="Candara"/>
              </a:rPr>
              <a:t>La Piazza - Napoli</a:t>
            </a:r>
            <a:endParaRPr sz="16700" b="1">
              <a:solidFill>
                <a:srgbClr val="FFFFFF"/>
              </a:solidFill>
              <a:latin typeface="Candara"/>
              <a:ea typeface="Candara"/>
              <a:cs typeface="Candara"/>
              <a:sym typeface="Candara"/>
            </a:endParaRPr>
          </a:p>
          <a:p>
            <a:pPr marL="0" lvl="0" indent="0" algn="ctr" rtl="0">
              <a:lnSpc>
                <a:spcPct val="115000"/>
              </a:lnSpc>
              <a:spcBef>
                <a:spcPts val="1000"/>
              </a:spcBef>
              <a:spcAft>
                <a:spcPts val="0"/>
              </a:spcAft>
              <a:buClr>
                <a:schemeClr val="dk1"/>
              </a:buClr>
              <a:buSzPts val="275"/>
              <a:buFont typeface="Arial"/>
              <a:buNone/>
            </a:pPr>
            <a:r>
              <a:rPr lang="it" sz="9400" b="1">
                <a:solidFill>
                  <a:srgbClr val="FFFFFF"/>
                </a:solidFill>
                <a:latin typeface="Candara"/>
                <a:ea typeface="Candara"/>
                <a:cs typeface="Candara"/>
                <a:sym typeface="Candara"/>
              </a:rPr>
              <a:t>Le piazze, le loro forme, le loro storie. </a:t>
            </a:r>
            <a:endParaRPr sz="9400" b="1">
              <a:solidFill>
                <a:srgbClr val="FFFFFF"/>
              </a:solidFill>
              <a:latin typeface="Candara"/>
              <a:ea typeface="Candara"/>
              <a:cs typeface="Candara"/>
              <a:sym typeface="Candara"/>
            </a:endParaRPr>
          </a:p>
          <a:p>
            <a:pPr marL="0" lvl="0" indent="0" algn="ctr" rtl="0">
              <a:lnSpc>
                <a:spcPct val="115000"/>
              </a:lnSpc>
              <a:spcBef>
                <a:spcPts val="1000"/>
              </a:spcBef>
              <a:spcAft>
                <a:spcPts val="0"/>
              </a:spcAft>
              <a:buClr>
                <a:schemeClr val="dk1"/>
              </a:buClr>
              <a:buSzPts val="275"/>
              <a:buFont typeface="Arial"/>
              <a:buNone/>
            </a:pPr>
            <a:r>
              <a:rPr lang="it" sz="9400" b="1">
                <a:solidFill>
                  <a:srgbClr val="FFFFFF"/>
                </a:solidFill>
                <a:latin typeface="Candara"/>
                <a:ea typeface="Candara"/>
                <a:cs typeface="Candara"/>
                <a:sym typeface="Candara"/>
              </a:rPr>
              <a:t>Scopriamo queste forme e queste storie</a:t>
            </a:r>
            <a:endParaRPr sz="9400" b="1">
              <a:solidFill>
                <a:srgbClr val="FFFFFF"/>
              </a:solidFill>
              <a:latin typeface="Candara"/>
              <a:ea typeface="Candara"/>
              <a:cs typeface="Candara"/>
              <a:sym typeface="Candara"/>
            </a:endParaRPr>
          </a:p>
          <a:p>
            <a:pPr marL="0" lvl="0" indent="0" algn="ctr" rtl="0">
              <a:lnSpc>
                <a:spcPct val="115000"/>
              </a:lnSpc>
              <a:spcBef>
                <a:spcPts val="1000"/>
              </a:spcBef>
              <a:spcAft>
                <a:spcPts val="0"/>
              </a:spcAft>
              <a:buClr>
                <a:schemeClr val="dk1"/>
              </a:buClr>
              <a:buSzPts val="275"/>
              <a:buFont typeface="Arial"/>
              <a:buNone/>
            </a:pPr>
            <a:r>
              <a:rPr lang="it" sz="9400" b="1">
                <a:solidFill>
                  <a:srgbClr val="FFFFFF"/>
                </a:solidFill>
                <a:latin typeface="Candara"/>
                <a:ea typeface="Candara"/>
                <a:cs typeface="Candara"/>
                <a:sym typeface="Candara"/>
              </a:rPr>
              <a:t>... in carcere</a:t>
            </a:r>
            <a:endParaRPr sz="11000" b="1">
              <a:solidFill>
                <a:srgbClr val="FFFFFF"/>
              </a:solidFill>
            </a:endParaRPr>
          </a:p>
        </p:txBody>
      </p:sp>
      <p:pic>
        <p:nvPicPr>
          <p:cNvPr id="96" name="Google Shape;96;p15"/>
          <p:cNvPicPr preferRelativeResize="0"/>
          <p:nvPr/>
        </p:nvPicPr>
        <p:blipFill>
          <a:blip r:embed="rId3">
            <a:alphaModFix/>
          </a:blip>
          <a:stretch>
            <a:fillRect/>
          </a:stretch>
        </p:blipFill>
        <p:spPr>
          <a:xfrm>
            <a:off x="6540600" y="310600"/>
            <a:ext cx="1968234" cy="1457250"/>
          </a:xfrm>
          <a:prstGeom prst="rect">
            <a:avLst/>
          </a:prstGeom>
          <a:noFill/>
          <a:ln>
            <a:noFill/>
          </a:ln>
        </p:spPr>
      </p:pic>
      <p:sp>
        <p:nvSpPr>
          <p:cNvPr id="97" name="Google Shape;97;p15"/>
          <p:cNvSpPr txBox="1"/>
          <p:nvPr/>
        </p:nvSpPr>
        <p:spPr>
          <a:xfrm>
            <a:off x="5922750" y="1834375"/>
            <a:ext cx="3000000" cy="4002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it" i="1">
                <a:solidFill>
                  <a:schemeClr val="lt1"/>
                </a:solidFill>
              </a:rPr>
              <a:t>DS Francesca Napolitano</a:t>
            </a:r>
            <a:endParaRPr>
              <a:solidFill>
                <a:schemeClr val="dk1"/>
              </a:solidFill>
            </a:endParaRPr>
          </a:p>
        </p:txBody>
      </p:sp>
      <p:sp>
        <p:nvSpPr>
          <p:cNvPr id="98" name="Google Shape;98;p15"/>
          <p:cNvSpPr txBox="1"/>
          <p:nvPr/>
        </p:nvSpPr>
        <p:spPr>
          <a:xfrm>
            <a:off x="255175" y="4079500"/>
            <a:ext cx="312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a:solidFill>
                  <a:schemeClr val="lt1"/>
                </a:solidFill>
                <a:latin typeface="Roboto"/>
                <a:ea typeface="Roboto"/>
                <a:cs typeface="Roboto"/>
                <a:sym typeface="Roboto"/>
              </a:rPr>
              <a:t>Docenti della Sede associata </a:t>
            </a:r>
            <a:endParaRPr b="1">
              <a:solidFill>
                <a:schemeClr val="lt1"/>
              </a:solidFill>
              <a:latin typeface="Roboto"/>
              <a:ea typeface="Roboto"/>
              <a:cs typeface="Roboto"/>
              <a:sym typeface="Roboto"/>
            </a:endParaRPr>
          </a:p>
          <a:p>
            <a:pPr marL="0" lvl="0" indent="0" algn="l" rtl="0">
              <a:spcBef>
                <a:spcPts val="0"/>
              </a:spcBef>
              <a:spcAft>
                <a:spcPts val="0"/>
              </a:spcAft>
              <a:buNone/>
            </a:pPr>
            <a:r>
              <a:rPr lang="it" b="1">
                <a:solidFill>
                  <a:schemeClr val="lt1"/>
                </a:solidFill>
                <a:latin typeface="Roboto"/>
                <a:ea typeface="Roboto"/>
                <a:cs typeface="Roboto"/>
                <a:sym typeface="Roboto"/>
              </a:rPr>
              <a:t>nella Casa Circondariale femminile di Pozzuoli</a:t>
            </a:r>
            <a:endParaRPr b="1">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4"/>
          <p:cNvPicPr preferRelativeResize="0"/>
          <p:nvPr/>
        </p:nvPicPr>
        <p:blipFill>
          <a:blip r:embed="rId3">
            <a:alphaModFix/>
          </a:blip>
          <a:stretch>
            <a:fillRect/>
          </a:stretch>
        </p:blipFill>
        <p:spPr>
          <a:xfrm>
            <a:off x="240825" y="1523025"/>
            <a:ext cx="4074750" cy="3259800"/>
          </a:xfrm>
          <a:prstGeom prst="rect">
            <a:avLst/>
          </a:prstGeom>
          <a:noFill/>
          <a:ln>
            <a:noFill/>
          </a:ln>
        </p:spPr>
      </p:pic>
      <p:pic>
        <p:nvPicPr>
          <p:cNvPr id="154" name="Google Shape;154;p24"/>
          <p:cNvPicPr preferRelativeResize="0"/>
          <p:nvPr/>
        </p:nvPicPr>
        <p:blipFill>
          <a:blip r:embed="rId4">
            <a:alphaModFix/>
          </a:blip>
          <a:stretch>
            <a:fillRect/>
          </a:stretch>
        </p:blipFill>
        <p:spPr>
          <a:xfrm>
            <a:off x="4572000" y="2068325"/>
            <a:ext cx="3943726" cy="2809899"/>
          </a:xfrm>
          <a:prstGeom prst="rect">
            <a:avLst/>
          </a:prstGeom>
          <a:noFill/>
          <a:ln>
            <a:noFill/>
          </a:ln>
        </p:spPr>
      </p:pic>
      <p:pic>
        <p:nvPicPr>
          <p:cNvPr id="155" name="Google Shape;155;p24"/>
          <p:cNvPicPr preferRelativeResize="0"/>
          <p:nvPr/>
        </p:nvPicPr>
        <p:blipFill>
          <a:blip r:embed="rId5">
            <a:alphaModFix/>
          </a:blip>
          <a:stretch>
            <a:fillRect/>
          </a:stretch>
        </p:blipFill>
        <p:spPr>
          <a:xfrm>
            <a:off x="4379550" y="152400"/>
            <a:ext cx="3567333" cy="1778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ctrTitle"/>
          </p:nvPr>
        </p:nvSpPr>
        <p:spPr>
          <a:xfrm>
            <a:off x="311700" y="0"/>
            <a:ext cx="8520600" cy="1709700"/>
          </a:xfrm>
          <a:prstGeom prst="rect">
            <a:avLst/>
          </a:prstGeom>
        </p:spPr>
        <p:txBody>
          <a:bodyPr spcFirstLastPara="1" wrap="square" lIns="91425" tIns="91425" rIns="91425" bIns="91425" anchor="b" anchorCtr="0">
            <a:normAutofit fontScale="90000"/>
          </a:bodyPr>
          <a:lstStyle/>
          <a:p>
            <a:pPr marL="0" lvl="0" indent="0" algn="just" rtl="0">
              <a:spcBef>
                <a:spcPts val="0"/>
              </a:spcBef>
              <a:spcAft>
                <a:spcPts val="0"/>
              </a:spcAft>
              <a:buNone/>
            </a:pPr>
            <a:r>
              <a:rPr lang="it" sz="2100"/>
              <a:t>Nel </a:t>
            </a:r>
            <a:r>
              <a:rPr lang="it" sz="2100" b="1"/>
              <a:t>RINASCIMENTO</a:t>
            </a:r>
            <a:r>
              <a:rPr lang="it" sz="2100"/>
              <a:t> le piazze assumono particolari valenze scenografiche e architettoniche grazie all’uso della prospettiva. Il disegno della piazza si adegua e si integra con l’architettura degli edifici circostanti. Come si evidenzia nella piazza del campidoglio a Roma (Michelangelo Buonarroti, 1539 ca. ) e in quella di San Marco a Venezia (J. Sansovino, 1529-1560)</a:t>
            </a:r>
            <a:r>
              <a:rPr lang="it" sz="1200"/>
              <a:t>.</a:t>
            </a:r>
            <a:endParaRPr/>
          </a:p>
        </p:txBody>
      </p:sp>
      <p:pic>
        <p:nvPicPr>
          <p:cNvPr id="161" name="Google Shape;161;p25"/>
          <p:cNvPicPr preferRelativeResize="0"/>
          <p:nvPr/>
        </p:nvPicPr>
        <p:blipFill>
          <a:blip r:embed="rId3">
            <a:alphaModFix/>
          </a:blip>
          <a:stretch>
            <a:fillRect/>
          </a:stretch>
        </p:blipFill>
        <p:spPr>
          <a:xfrm>
            <a:off x="152400" y="1838915"/>
            <a:ext cx="4333140" cy="2898634"/>
          </a:xfrm>
          <a:prstGeom prst="rect">
            <a:avLst/>
          </a:prstGeom>
          <a:noFill/>
          <a:ln>
            <a:noFill/>
          </a:ln>
        </p:spPr>
      </p:pic>
      <p:pic>
        <p:nvPicPr>
          <p:cNvPr id="162" name="Google Shape;162;p25"/>
          <p:cNvPicPr preferRelativeResize="0"/>
          <p:nvPr/>
        </p:nvPicPr>
        <p:blipFill>
          <a:blip r:embed="rId4">
            <a:alphaModFix/>
          </a:blip>
          <a:stretch>
            <a:fillRect/>
          </a:stretch>
        </p:blipFill>
        <p:spPr>
          <a:xfrm>
            <a:off x="4642750" y="1848783"/>
            <a:ext cx="4333150" cy="28887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45225" y="958500"/>
            <a:ext cx="8591400" cy="4445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it" sz="1700" b="1">
                <a:latin typeface="Candara"/>
                <a:ea typeface="Candara"/>
                <a:cs typeface="Candara"/>
                <a:sym typeface="Candara"/>
              </a:rPr>
              <a:t>Per approfondire clicca sul link  </a:t>
            </a:r>
            <a:r>
              <a:rPr lang="it" sz="2400">
                <a:solidFill>
                  <a:srgbClr val="000000"/>
                </a:solidFill>
                <a:latin typeface="Candara"/>
                <a:ea typeface="Candara"/>
                <a:cs typeface="Candara"/>
                <a:sym typeface="Candara"/>
              </a:rPr>
              <a:t> </a:t>
            </a:r>
            <a:r>
              <a:rPr lang="it" sz="2400">
                <a:latin typeface="Candara"/>
                <a:ea typeface="Candara"/>
                <a:cs typeface="Candara"/>
                <a:sym typeface="Candara"/>
              </a:rPr>
              <a:t>    </a:t>
            </a:r>
            <a:r>
              <a:rPr lang="it" sz="2400" b="1">
                <a:solidFill>
                  <a:srgbClr val="0B5394"/>
                </a:solidFill>
                <a:latin typeface="Candara"/>
                <a:ea typeface="Candara"/>
                <a:cs typeface="Candara"/>
                <a:sym typeface="Candara"/>
              </a:rPr>
              <a:t> </a:t>
            </a:r>
            <a:r>
              <a:rPr lang="it" sz="1800" b="1">
                <a:solidFill>
                  <a:srgbClr val="0B5394"/>
                </a:solidFill>
                <a:highlight>
                  <a:srgbClr val="FFFFFF"/>
                </a:highlight>
                <a:latin typeface="Candara"/>
                <a:ea typeface="Candara"/>
                <a:cs typeface="Candara"/>
                <a:sym typeface="Candara"/>
              </a:rPr>
              <a:t>TAPPE E SOSTE "LE PIAZZE DEL POTERE</a:t>
            </a:r>
            <a:endParaRPr sz="1100" b="1">
              <a:solidFill>
                <a:srgbClr val="0B5394"/>
              </a:solidFill>
              <a:latin typeface="Candara"/>
              <a:ea typeface="Candara"/>
              <a:cs typeface="Candara"/>
              <a:sym typeface="Candara"/>
            </a:endParaRPr>
          </a:p>
          <a:p>
            <a:pPr marL="0" lvl="0" indent="0" algn="l" rtl="0">
              <a:lnSpc>
                <a:spcPct val="140000"/>
              </a:lnSpc>
              <a:spcBef>
                <a:spcPts val="900"/>
              </a:spcBef>
              <a:spcAft>
                <a:spcPts val="0"/>
              </a:spcAft>
              <a:buClr>
                <a:schemeClr val="dk1"/>
              </a:buClr>
              <a:buSzPct val="122222"/>
              <a:buFont typeface="Arial"/>
              <a:buNone/>
            </a:pPr>
            <a:r>
              <a:rPr lang="it" sz="900">
                <a:solidFill>
                  <a:srgbClr val="0B5394"/>
                </a:solidFill>
                <a:highlight>
                  <a:srgbClr val="FFFFFF"/>
                </a:highlight>
                <a:uFill>
                  <a:noFill/>
                </a:u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t>
            </a:r>
            <a:r>
              <a:rPr lang="it" sz="900" b="1">
                <a:solidFill>
                  <a:srgbClr val="0B5394"/>
                </a:solidFill>
                <a:highlight>
                  <a:srgbClr val="FFFFFF"/>
                </a:highlight>
                <a:uFill>
                  <a:noFill/>
                </a:u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 Piazza del Municipio</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(2) Teatro Mercadante</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(3) Castel Nuovo (Maschio Angioino)</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(4) Teatro San Carlo</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(5) Palazzo Reale</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latin typeface="Verdana"/>
                <a:ea typeface="Verdana"/>
                <a:cs typeface="Verdana"/>
                <a:sym typeface="Verdana"/>
              </a:rPr>
              <a:t>(6) Piazza del Plebiscito</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(7) Basilica di San Francesco di Paola</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(8) Piazza Trieste e Trento</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(9) Palazzo del Cardinale Zapata</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(10) Chiesa di San Ferdinando</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(11) Galleria Umberto I</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(12) Palazzo San Giacomo</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(13) Via Medina</a:t>
            </a:r>
            <a:endParaRPr sz="900" b="1">
              <a:solidFill>
                <a:srgbClr val="0B5394"/>
              </a:solidFill>
              <a:highlight>
                <a:srgbClr val="FFFFFF"/>
              </a:highlight>
              <a:latin typeface="Verdana"/>
              <a:ea typeface="Verdana"/>
              <a:cs typeface="Verdana"/>
              <a:sym typeface="Verdana"/>
            </a:endParaRPr>
          </a:p>
          <a:p>
            <a:pPr marL="0" lvl="0" indent="0" algn="l" rtl="0">
              <a:lnSpc>
                <a:spcPct val="140000"/>
              </a:lnSpc>
              <a:spcBef>
                <a:spcPts val="900"/>
              </a:spcBef>
              <a:spcAft>
                <a:spcPts val="0"/>
              </a:spcAft>
              <a:buClr>
                <a:schemeClr val="dk1"/>
              </a:buClr>
              <a:buSzPct val="122222"/>
              <a:buFont typeface="Arial"/>
              <a:buNone/>
            </a:pPr>
            <a:r>
              <a:rPr lang="it" sz="900" b="1">
                <a:solidFill>
                  <a:srgbClr val="0B5394"/>
                </a:solidFill>
                <a:highlight>
                  <a:srgbClr val="FFFFFF"/>
                </a:highlight>
                <a:uFill>
                  <a:noFill/>
                </a:uFill>
                <a:latin typeface="Verdana"/>
                <a:ea typeface="Verdana"/>
                <a:cs typeface="Verdana"/>
                <a:sym typeface="Verdana"/>
                <a:hlinkClick r:id="rId1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(14) Chiesa di Santa Maria Incoronata</a:t>
            </a:r>
            <a:endParaRPr sz="900" b="1">
              <a:solidFill>
                <a:srgbClr val="0B5394"/>
              </a:solidFill>
              <a:highlight>
                <a:srgbClr val="FFFFFF"/>
              </a:highlight>
              <a:latin typeface="Verdana"/>
              <a:ea typeface="Verdana"/>
              <a:cs typeface="Verdana"/>
              <a:sym typeface="Verdana"/>
            </a:endParaRPr>
          </a:p>
          <a:p>
            <a:pPr marL="0" lvl="0" indent="0" algn="l" rtl="0">
              <a:spcBef>
                <a:spcPts val="90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283100" y="712150"/>
            <a:ext cx="8620500" cy="1019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sz="5700">
                <a:latin typeface="Candara"/>
                <a:ea typeface="Candara"/>
                <a:cs typeface="Candara"/>
                <a:sym typeface="Candara"/>
              </a:rPr>
              <a:t>Che forma ha?</a:t>
            </a:r>
            <a:endParaRPr sz="5700">
              <a:latin typeface="Candara"/>
              <a:ea typeface="Candara"/>
              <a:cs typeface="Candara"/>
              <a:sym typeface="Candara"/>
            </a:endParaRPr>
          </a:p>
        </p:txBody>
      </p:sp>
      <p:sp>
        <p:nvSpPr>
          <p:cNvPr id="173" name="Google Shape;173;p27"/>
          <p:cNvSpPr/>
          <p:nvPr/>
        </p:nvSpPr>
        <p:spPr>
          <a:xfrm>
            <a:off x="385225" y="2571750"/>
            <a:ext cx="2629500" cy="2244900"/>
          </a:xfrm>
          <a:prstGeom prst="wedgeRectCallout">
            <a:avLst>
              <a:gd name="adj1" fmla="val -20833"/>
              <a:gd name="adj2" fmla="val 625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5645675" y="99550"/>
            <a:ext cx="2481600" cy="2092200"/>
          </a:xfrm>
          <a:prstGeom prst="wedgeRectCallout">
            <a:avLst>
              <a:gd name="adj1" fmla="val -20833"/>
              <a:gd name="adj2" fmla="val 625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txBox="1">
            <a:spLocks noGrp="1"/>
          </p:cNvSpPr>
          <p:nvPr>
            <p:ph type="title"/>
          </p:nvPr>
        </p:nvSpPr>
        <p:spPr>
          <a:xfrm>
            <a:off x="459175" y="2758425"/>
            <a:ext cx="2481600" cy="2005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sz="2400">
                <a:solidFill>
                  <a:srgbClr val="FFFFFF"/>
                </a:solidFill>
                <a:latin typeface="Candara"/>
                <a:ea typeface="Candara"/>
                <a:cs typeface="Candara"/>
                <a:sym typeface="Candara"/>
              </a:rPr>
              <a:t>Rettangolo</a:t>
            </a:r>
            <a:r>
              <a:rPr lang="it" sz="1900">
                <a:solidFill>
                  <a:srgbClr val="FFFFFF"/>
                </a:solidFill>
              </a:rPr>
              <a:t> </a:t>
            </a:r>
            <a:endParaRPr sz="1300">
              <a:solidFill>
                <a:schemeClr val="lt1"/>
              </a:solidFill>
            </a:endParaRPr>
          </a:p>
        </p:txBody>
      </p:sp>
      <p:sp>
        <p:nvSpPr>
          <p:cNvPr id="176" name="Google Shape;176;p27"/>
          <p:cNvSpPr/>
          <p:nvPr/>
        </p:nvSpPr>
        <p:spPr>
          <a:xfrm>
            <a:off x="926725" y="3454200"/>
            <a:ext cx="1546500" cy="87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6012275" y="353650"/>
            <a:ext cx="1748400" cy="1378200"/>
          </a:xfrm>
          <a:prstGeom prst="round2Same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t" sz="4800">
                <a:solidFill>
                  <a:schemeClr val="dk1"/>
                </a:solidFill>
              </a:rPr>
              <a:t>   ?</a:t>
            </a:r>
            <a:endParaRPr/>
          </a:p>
        </p:txBody>
      </p:sp>
      <p:sp>
        <p:nvSpPr>
          <p:cNvPr id="178" name="Google Shape;178;p27"/>
          <p:cNvSpPr/>
          <p:nvPr/>
        </p:nvSpPr>
        <p:spPr>
          <a:xfrm>
            <a:off x="3014725" y="3251475"/>
            <a:ext cx="1302000" cy="1019700"/>
          </a:xfrm>
          <a:prstGeom prst="mathPlus">
            <a:avLst>
              <a:gd name="adj1" fmla="val 2352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txBox="1">
            <a:spLocks noGrp="1"/>
          </p:cNvSpPr>
          <p:nvPr>
            <p:ph type="title"/>
          </p:nvPr>
        </p:nvSpPr>
        <p:spPr>
          <a:xfrm>
            <a:off x="5425625" y="2758425"/>
            <a:ext cx="2481600" cy="2005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sz="1900">
                <a:solidFill>
                  <a:srgbClr val="FFFFFF"/>
                </a:solidFill>
              </a:rPr>
              <a:t>Rettangolo </a:t>
            </a:r>
            <a:endParaRPr sz="1300">
              <a:solidFill>
                <a:schemeClr val="lt1"/>
              </a:solidFill>
            </a:endParaRPr>
          </a:p>
        </p:txBody>
      </p:sp>
      <p:sp>
        <p:nvSpPr>
          <p:cNvPr id="180" name="Google Shape;180;p27"/>
          <p:cNvSpPr/>
          <p:nvPr/>
        </p:nvSpPr>
        <p:spPr>
          <a:xfrm>
            <a:off x="4450975" y="2571750"/>
            <a:ext cx="2629500" cy="2312100"/>
          </a:xfrm>
          <a:prstGeom prst="wedgeRectCallout">
            <a:avLst>
              <a:gd name="adj1" fmla="val -20833"/>
              <a:gd name="adj2" fmla="val 625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endParaRPr/>
          </a:p>
        </p:txBody>
      </p:sp>
      <p:sp>
        <p:nvSpPr>
          <p:cNvPr id="181" name="Google Shape;181;p27"/>
          <p:cNvSpPr/>
          <p:nvPr/>
        </p:nvSpPr>
        <p:spPr>
          <a:xfrm>
            <a:off x="5017900" y="3251475"/>
            <a:ext cx="1613700" cy="146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txBox="1"/>
          <p:nvPr/>
        </p:nvSpPr>
        <p:spPr>
          <a:xfrm>
            <a:off x="4572000" y="2743200"/>
            <a:ext cx="1815300" cy="3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400">
                <a:solidFill>
                  <a:srgbClr val="FFFFFF"/>
                </a:solidFill>
                <a:latin typeface="Candara"/>
                <a:ea typeface="Candara"/>
                <a:cs typeface="Candara"/>
                <a:sym typeface="Candara"/>
              </a:rPr>
              <a:t>Semicerchio</a:t>
            </a:r>
            <a:endParaRPr sz="1900">
              <a:solidFill>
                <a:schemeClr val="dk1"/>
              </a:solidFill>
              <a:latin typeface="Candara"/>
              <a:ea typeface="Candara"/>
              <a:cs typeface="Candara"/>
              <a:sym typeface="Candara"/>
            </a:endParaRPr>
          </a:p>
          <a:p>
            <a:pPr marL="0" lvl="0" indent="0" algn="l" rtl="0">
              <a:spcBef>
                <a:spcPts val="12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28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276300" y="506325"/>
            <a:ext cx="8591400" cy="444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sz="1700" b="1">
              <a:solidFill>
                <a:srgbClr val="FF0000"/>
              </a:solidFill>
              <a:latin typeface="Candara"/>
              <a:ea typeface="Candara"/>
              <a:cs typeface="Candara"/>
              <a:sym typeface="Candara"/>
            </a:endParaRPr>
          </a:p>
          <a:p>
            <a:pPr marL="0" lvl="0" indent="0" algn="l" rtl="0">
              <a:spcBef>
                <a:spcPts val="0"/>
              </a:spcBef>
              <a:spcAft>
                <a:spcPts val="0"/>
              </a:spcAft>
              <a:buNone/>
            </a:pPr>
            <a:endParaRPr sz="1700" b="1">
              <a:solidFill>
                <a:srgbClr val="FF0000"/>
              </a:solidFill>
              <a:latin typeface="Candara"/>
              <a:ea typeface="Candara"/>
              <a:cs typeface="Candara"/>
              <a:sym typeface="Candara"/>
            </a:endParaRPr>
          </a:p>
          <a:p>
            <a:pPr marL="0" lvl="0" indent="0" algn="l" rtl="0">
              <a:spcBef>
                <a:spcPts val="0"/>
              </a:spcBef>
              <a:spcAft>
                <a:spcPts val="0"/>
              </a:spcAft>
              <a:buNone/>
            </a:pPr>
            <a:endParaRPr sz="1700" b="1">
              <a:solidFill>
                <a:srgbClr val="FF0000"/>
              </a:solidFill>
              <a:latin typeface="Candara"/>
              <a:ea typeface="Candara"/>
              <a:cs typeface="Candara"/>
              <a:sym typeface="Candara"/>
            </a:endParaRPr>
          </a:p>
          <a:p>
            <a:pPr marL="0" lvl="0" indent="0" algn="l" rtl="0">
              <a:spcBef>
                <a:spcPts val="0"/>
              </a:spcBef>
              <a:spcAft>
                <a:spcPts val="0"/>
              </a:spcAft>
              <a:buNone/>
            </a:pPr>
            <a:endParaRPr sz="1700" b="1">
              <a:solidFill>
                <a:srgbClr val="FF0000"/>
              </a:solidFill>
              <a:latin typeface="Candara"/>
              <a:ea typeface="Candara"/>
              <a:cs typeface="Candara"/>
              <a:sym typeface="Candara"/>
            </a:endParaRPr>
          </a:p>
          <a:p>
            <a:pPr marL="0" lvl="0" indent="0" algn="l" rtl="0">
              <a:spcBef>
                <a:spcPts val="0"/>
              </a:spcBef>
              <a:spcAft>
                <a:spcPts val="0"/>
              </a:spcAft>
              <a:buNone/>
            </a:pPr>
            <a:endParaRPr sz="1700" b="1">
              <a:solidFill>
                <a:srgbClr val="FF0000"/>
              </a:solidFill>
              <a:latin typeface="Candara"/>
              <a:ea typeface="Candara"/>
              <a:cs typeface="Candara"/>
              <a:sym typeface="Candara"/>
            </a:endParaRPr>
          </a:p>
          <a:p>
            <a:pPr marL="0" lvl="0" indent="0" algn="l" rtl="0">
              <a:spcBef>
                <a:spcPts val="0"/>
              </a:spcBef>
              <a:spcAft>
                <a:spcPts val="0"/>
              </a:spcAft>
              <a:buNone/>
            </a:pPr>
            <a:endParaRPr sz="1700" b="1">
              <a:latin typeface="Candara"/>
              <a:ea typeface="Candara"/>
              <a:cs typeface="Candara"/>
              <a:sym typeface="Candara"/>
            </a:endParaRPr>
          </a:p>
          <a:p>
            <a:pPr marL="0" lvl="0" indent="0" algn="l" rtl="0">
              <a:spcBef>
                <a:spcPts val="0"/>
              </a:spcBef>
              <a:spcAft>
                <a:spcPts val="0"/>
              </a:spcAft>
              <a:buNone/>
            </a:pPr>
            <a:r>
              <a:rPr lang="it" sz="1700" b="1">
                <a:latin typeface="Candara"/>
                <a:ea typeface="Candara"/>
                <a:cs typeface="Candara"/>
                <a:sym typeface="Candara"/>
              </a:rPr>
              <a:t>Per approfondire clicca sul link  </a:t>
            </a:r>
            <a:r>
              <a:rPr lang="it" sz="2400">
                <a:solidFill>
                  <a:srgbClr val="000000"/>
                </a:solidFill>
                <a:latin typeface="Candara"/>
                <a:ea typeface="Candara"/>
                <a:cs typeface="Candara"/>
                <a:sym typeface="Candara"/>
              </a:rPr>
              <a:t> </a:t>
            </a:r>
            <a:r>
              <a:rPr lang="it" sz="2400">
                <a:latin typeface="Candara"/>
                <a:ea typeface="Candara"/>
                <a:cs typeface="Candara"/>
                <a:sym typeface="Candara"/>
              </a:rPr>
              <a:t>    </a:t>
            </a:r>
            <a:r>
              <a:rPr lang="it" sz="2400" b="1">
                <a:latin typeface="Candara"/>
                <a:ea typeface="Candara"/>
                <a:cs typeface="Candara"/>
                <a:sym typeface="Candara"/>
              </a:rPr>
              <a:t> </a:t>
            </a:r>
            <a:endParaRPr sz="1100" b="1">
              <a:solidFill>
                <a:srgbClr val="FF0000"/>
              </a:solidFill>
              <a:latin typeface="Candara"/>
              <a:ea typeface="Candara"/>
              <a:cs typeface="Candara"/>
              <a:sym typeface="Candara"/>
            </a:endParaRPr>
          </a:p>
          <a:p>
            <a:pPr marL="0" lvl="0" indent="0" algn="l" rtl="0">
              <a:lnSpc>
                <a:spcPct val="140000"/>
              </a:lnSpc>
              <a:spcBef>
                <a:spcPts val="900"/>
              </a:spcBef>
              <a:spcAft>
                <a:spcPts val="0"/>
              </a:spcAft>
              <a:buNone/>
            </a:pPr>
            <a:r>
              <a:rPr lang="it" sz="2200" b="1" u="sng">
                <a:solidFill>
                  <a:srgbClr val="0B5394"/>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https://matemedie.blogspot.com/2012/01/i-poligoni.html</a:t>
            </a:r>
            <a:endParaRPr sz="2000" b="1">
              <a:solidFill>
                <a:srgbClr val="0B5394"/>
              </a:solidFill>
              <a:highlight>
                <a:srgbClr val="FFFFFF"/>
              </a:highlight>
              <a:latin typeface="Verdana"/>
              <a:ea typeface="Verdana"/>
              <a:cs typeface="Verdana"/>
              <a:sym typeface="Verdana"/>
            </a:endParaRPr>
          </a:p>
          <a:p>
            <a:pPr marL="0" lvl="0" indent="0" algn="l" rtl="0">
              <a:spcBef>
                <a:spcPts val="900"/>
              </a:spcBef>
              <a:spcAft>
                <a:spcPts val="0"/>
              </a:spcAft>
              <a:buNone/>
            </a:pPr>
            <a:endParaRPr/>
          </a:p>
          <a:p>
            <a:pPr marL="0" lvl="0" indent="0" algn="l" rtl="0">
              <a:spcBef>
                <a:spcPts val="0"/>
              </a:spcBef>
              <a:spcAft>
                <a:spcPts val="0"/>
              </a:spcAft>
              <a:buNone/>
            </a:pPr>
            <a:endParaRPr/>
          </a:p>
        </p:txBody>
      </p:sp>
      <p:sp>
        <p:nvSpPr>
          <p:cNvPr id="188" name="Google Shape;188;p28"/>
          <p:cNvSpPr txBox="1"/>
          <p:nvPr/>
        </p:nvSpPr>
        <p:spPr>
          <a:xfrm>
            <a:off x="2520875" y="621725"/>
            <a:ext cx="3436500" cy="7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4400">
                <a:solidFill>
                  <a:srgbClr val="0B5394"/>
                </a:solidFill>
              </a:rPr>
              <a:t>I POLIGONI</a:t>
            </a:r>
            <a:endParaRPr sz="4400">
              <a:solidFill>
                <a:srgbClr val="0B539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9" descr="costruzioni geometriche 2:&#10;- costruzione di un triangolo equilatero dato il lato&#10;- costruzione di un triangolo rettangolo dati i due cateti&#10;- costruzione di un rettangolo dato i lati&#10;- costruzione di un quadrato dato il lato">
            <a:hlinkClick r:id="rId3"/>
          </p:cNvPr>
          <p:cNvPicPr preferRelativeResize="0"/>
          <p:nvPr/>
        </p:nvPicPr>
        <p:blipFill>
          <a:blip r:embed="rId4">
            <a:alphaModFix/>
          </a:blip>
          <a:stretch>
            <a:fillRect/>
          </a:stretch>
        </p:blipFill>
        <p:spPr>
          <a:xfrm>
            <a:off x="2193975" y="40338"/>
            <a:ext cx="6750425" cy="5062825"/>
          </a:xfrm>
          <a:prstGeom prst="rect">
            <a:avLst/>
          </a:prstGeom>
          <a:noFill/>
          <a:ln>
            <a:noFill/>
          </a:ln>
        </p:spPr>
      </p:pic>
      <p:sp>
        <p:nvSpPr>
          <p:cNvPr id="194" name="Google Shape;194;p29"/>
          <p:cNvSpPr txBox="1"/>
          <p:nvPr/>
        </p:nvSpPr>
        <p:spPr>
          <a:xfrm>
            <a:off x="113050" y="384350"/>
            <a:ext cx="1978200" cy="41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3200">
                <a:solidFill>
                  <a:srgbClr val="0B5394"/>
                </a:solidFill>
              </a:rPr>
              <a:t>Strumenti digitali per costruire le forme piane</a:t>
            </a:r>
            <a:endParaRPr sz="3200">
              <a:solidFill>
                <a:srgbClr val="0B539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1163400" y="450150"/>
            <a:ext cx="5725200" cy="24012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it">
                <a:latin typeface="Oswald"/>
                <a:ea typeface="Oswald"/>
                <a:cs typeface="Oswald"/>
                <a:sym typeface="Oswald"/>
              </a:rPr>
              <a:t>P(i)AZZE DI PAROLE</a:t>
            </a:r>
            <a:endParaRPr>
              <a:latin typeface="Oswald"/>
              <a:ea typeface="Oswald"/>
              <a:cs typeface="Oswald"/>
              <a:sym typeface="Oswald"/>
            </a:endParaRPr>
          </a:p>
          <a:p>
            <a:pPr marL="0" lvl="0" indent="0" algn="ctr" rtl="0">
              <a:spcBef>
                <a:spcPts val="0"/>
              </a:spcBef>
              <a:spcAft>
                <a:spcPts val="0"/>
              </a:spcAft>
              <a:buNone/>
            </a:pPr>
            <a:endParaRPr>
              <a:latin typeface="Oswald"/>
              <a:ea typeface="Oswald"/>
              <a:cs typeface="Oswald"/>
              <a:sym typeface="Oswald"/>
            </a:endParaRPr>
          </a:p>
          <a:p>
            <a:pPr marL="0" lvl="0" indent="0" algn="ctr" rtl="0">
              <a:spcBef>
                <a:spcPts val="0"/>
              </a:spcBef>
              <a:spcAft>
                <a:spcPts val="0"/>
              </a:spcAft>
              <a:buNone/>
            </a:pPr>
            <a:endParaRPr>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1455350" y="436700"/>
            <a:ext cx="6367800" cy="4090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sz="7500">
                <a:latin typeface="Candara"/>
                <a:ea typeface="Candara"/>
                <a:cs typeface="Candara"/>
                <a:sym typeface="Candara"/>
              </a:rPr>
              <a:t>E </a:t>
            </a:r>
            <a:endParaRPr sz="7500">
              <a:latin typeface="Candara"/>
              <a:ea typeface="Candara"/>
              <a:cs typeface="Candara"/>
              <a:sym typeface="Candara"/>
            </a:endParaRPr>
          </a:p>
          <a:p>
            <a:pPr marL="0" lvl="0" indent="0" algn="ctr" rtl="0">
              <a:spcBef>
                <a:spcPts val="0"/>
              </a:spcBef>
              <a:spcAft>
                <a:spcPts val="0"/>
              </a:spcAft>
              <a:buNone/>
            </a:pPr>
            <a:r>
              <a:rPr lang="it" sz="7500">
                <a:latin typeface="Candara"/>
                <a:ea typeface="Candara"/>
                <a:cs typeface="Candara"/>
                <a:sym typeface="Candara"/>
              </a:rPr>
              <a:t>LE ALTRE</a:t>
            </a:r>
            <a:endParaRPr sz="7500">
              <a:latin typeface="Candara"/>
              <a:ea typeface="Candara"/>
              <a:cs typeface="Candara"/>
              <a:sym typeface="Candara"/>
            </a:endParaRPr>
          </a:p>
          <a:p>
            <a:pPr marL="0" lvl="0" indent="0" algn="ctr" rtl="0">
              <a:spcBef>
                <a:spcPts val="0"/>
              </a:spcBef>
              <a:spcAft>
                <a:spcPts val="0"/>
              </a:spcAft>
              <a:buNone/>
            </a:pPr>
            <a:r>
              <a:rPr lang="it" sz="7500">
                <a:latin typeface="Candara"/>
                <a:ea typeface="Candara"/>
                <a:cs typeface="Candara"/>
                <a:sym typeface="Candara"/>
              </a:rPr>
              <a:t>?</a:t>
            </a:r>
            <a:endParaRPr sz="7500">
              <a:latin typeface="Candara"/>
              <a:ea typeface="Candara"/>
              <a:cs typeface="Candara"/>
              <a:sym typeface="Candara"/>
            </a:endParaRPr>
          </a:p>
        </p:txBody>
      </p:sp>
      <p:sp>
        <p:nvSpPr>
          <p:cNvPr id="205" name="Google Shape;205;p31"/>
          <p:cNvSpPr txBox="1"/>
          <p:nvPr/>
        </p:nvSpPr>
        <p:spPr>
          <a:xfrm>
            <a:off x="67250" y="530550"/>
            <a:ext cx="9144000" cy="44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3300" b="1" i="1">
                <a:solidFill>
                  <a:schemeClr val="dk1"/>
                </a:solidFill>
                <a:latin typeface="Candara"/>
                <a:ea typeface="Candara"/>
                <a:cs typeface="Candara"/>
                <a:sym typeface="Candara"/>
              </a:rPr>
              <a:t>      </a:t>
            </a:r>
            <a:r>
              <a:rPr lang="it" sz="3300" b="1" i="1">
                <a:solidFill>
                  <a:srgbClr val="6AA84F"/>
                </a:solidFill>
                <a:latin typeface="Candara"/>
                <a:ea typeface="Candara"/>
                <a:cs typeface="Candara"/>
                <a:sym typeface="Candara"/>
              </a:rPr>
              <a:t>Grand Places(Bruxelles) </a:t>
            </a:r>
            <a:r>
              <a:rPr lang="it" sz="3300" b="1" i="1">
                <a:solidFill>
                  <a:srgbClr val="0B5394"/>
                </a:solidFill>
                <a:latin typeface="Candara"/>
                <a:ea typeface="Candara"/>
                <a:cs typeface="Candara"/>
                <a:sym typeface="Candara"/>
              </a:rPr>
              <a:t>Time Square(New York)</a:t>
            </a:r>
            <a:endParaRPr sz="3300" b="1" i="1">
              <a:solidFill>
                <a:srgbClr val="0B5394"/>
              </a:solidFill>
              <a:latin typeface="Candara"/>
              <a:ea typeface="Candara"/>
              <a:cs typeface="Candara"/>
              <a:sym typeface="Candara"/>
            </a:endParaRPr>
          </a:p>
          <a:p>
            <a:pPr marL="0" lvl="0" indent="0" algn="ctr" rtl="0">
              <a:spcBef>
                <a:spcPts val="0"/>
              </a:spcBef>
              <a:spcAft>
                <a:spcPts val="0"/>
              </a:spcAft>
              <a:buNone/>
            </a:pPr>
            <a:r>
              <a:rPr lang="it" sz="3300" b="1" i="1">
                <a:solidFill>
                  <a:srgbClr val="B45F06"/>
                </a:solidFill>
                <a:latin typeface="Candara"/>
                <a:ea typeface="Candara"/>
                <a:cs typeface="Candara"/>
                <a:sym typeface="Candara"/>
              </a:rPr>
              <a:t>Piazza del Campo(Siena)  </a:t>
            </a:r>
            <a:endParaRPr sz="3300" b="1" i="1">
              <a:solidFill>
                <a:srgbClr val="B45F06"/>
              </a:solidFill>
              <a:latin typeface="Candara"/>
              <a:ea typeface="Candara"/>
              <a:cs typeface="Candara"/>
              <a:sym typeface="Candara"/>
            </a:endParaRPr>
          </a:p>
          <a:p>
            <a:pPr marL="0" lvl="0" indent="0" algn="ctr" rtl="0">
              <a:spcBef>
                <a:spcPts val="0"/>
              </a:spcBef>
              <a:spcAft>
                <a:spcPts val="0"/>
              </a:spcAft>
              <a:buNone/>
            </a:pPr>
            <a:r>
              <a:rPr lang="it" sz="3300" b="1" i="1">
                <a:solidFill>
                  <a:schemeClr val="dk1"/>
                </a:solidFill>
                <a:latin typeface="Candara"/>
                <a:ea typeface="Candara"/>
                <a:cs typeface="Candara"/>
                <a:sym typeface="Candara"/>
              </a:rPr>
              <a:t> </a:t>
            </a:r>
            <a:r>
              <a:rPr lang="it" sz="3300" b="1" i="1">
                <a:solidFill>
                  <a:srgbClr val="FFD966"/>
                </a:solidFill>
                <a:latin typeface="Candara"/>
                <a:ea typeface="Candara"/>
                <a:cs typeface="Candara"/>
                <a:sym typeface="Candara"/>
              </a:rPr>
              <a:t>Piazza Grande(Palmanova)</a:t>
            </a:r>
            <a:endParaRPr sz="3300" b="1" i="1">
              <a:solidFill>
                <a:srgbClr val="FFD966"/>
              </a:solidFill>
              <a:latin typeface="Candara"/>
              <a:ea typeface="Candara"/>
              <a:cs typeface="Candara"/>
              <a:sym typeface="Candara"/>
            </a:endParaRPr>
          </a:p>
          <a:p>
            <a:pPr marL="0" lvl="0" indent="0" algn="ctr" rtl="0">
              <a:spcBef>
                <a:spcPts val="0"/>
              </a:spcBef>
              <a:spcAft>
                <a:spcPts val="0"/>
              </a:spcAft>
              <a:buNone/>
            </a:pPr>
            <a:r>
              <a:rPr lang="it" sz="3300" b="1" i="1">
                <a:solidFill>
                  <a:srgbClr val="274E13"/>
                </a:solidFill>
                <a:latin typeface="Candara"/>
                <a:ea typeface="Candara"/>
                <a:cs typeface="Candara"/>
                <a:sym typeface="Candara"/>
              </a:rPr>
              <a:t>Trafalgar Square(Londra)</a:t>
            </a:r>
            <a:r>
              <a:rPr lang="it" sz="3300" b="1" i="1">
                <a:solidFill>
                  <a:schemeClr val="dk1"/>
                </a:solidFill>
                <a:latin typeface="Candara"/>
                <a:ea typeface="Candara"/>
                <a:cs typeface="Candara"/>
                <a:sym typeface="Candara"/>
              </a:rPr>
              <a:t>  </a:t>
            </a:r>
            <a:r>
              <a:rPr lang="it" sz="3300" b="1" i="1">
                <a:solidFill>
                  <a:srgbClr val="FF0000"/>
                </a:solidFill>
                <a:latin typeface="Candara"/>
                <a:ea typeface="Candara"/>
                <a:cs typeface="Candara"/>
                <a:sym typeface="Candara"/>
              </a:rPr>
              <a:t>Piazza Rossa(Mosca)</a:t>
            </a:r>
            <a:endParaRPr sz="3300" b="1" i="1">
              <a:solidFill>
                <a:srgbClr val="FF0000"/>
              </a:solidFill>
              <a:latin typeface="Candara"/>
              <a:ea typeface="Candara"/>
              <a:cs typeface="Candara"/>
              <a:sym typeface="Candara"/>
            </a:endParaRPr>
          </a:p>
          <a:p>
            <a:pPr marL="0" lvl="0" indent="0" algn="ctr" rtl="0">
              <a:spcBef>
                <a:spcPts val="0"/>
              </a:spcBef>
              <a:spcAft>
                <a:spcPts val="0"/>
              </a:spcAft>
              <a:buNone/>
            </a:pPr>
            <a:r>
              <a:rPr lang="it" sz="3300" b="1" i="1">
                <a:solidFill>
                  <a:srgbClr val="FF9900"/>
                </a:solidFill>
                <a:latin typeface="Candara"/>
                <a:ea typeface="Candara"/>
                <a:cs typeface="Candara"/>
                <a:sym typeface="Candara"/>
              </a:rPr>
              <a:t>Piazza della Città vecchia (Praga)</a:t>
            </a:r>
            <a:endParaRPr sz="3300" b="1" i="1">
              <a:solidFill>
                <a:srgbClr val="FF9900"/>
              </a:solidFill>
              <a:latin typeface="Candara"/>
              <a:ea typeface="Candara"/>
              <a:cs typeface="Candara"/>
              <a:sym typeface="Candara"/>
            </a:endParaRPr>
          </a:p>
          <a:p>
            <a:pPr marL="0" lvl="0" indent="0" algn="ctr" rtl="0">
              <a:spcBef>
                <a:spcPts val="0"/>
              </a:spcBef>
              <a:spcAft>
                <a:spcPts val="0"/>
              </a:spcAft>
              <a:buNone/>
            </a:pPr>
            <a:r>
              <a:rPr lang="it" sz="3300" b="1" i="1">
                <a:solidFill>
                  <a:schemeClr val="lt1"/>
                </a:solidFill>
                <a:latin typeface="Candara"/>
                <a:ea typeface="Candara"/>
                <a:cs typeface="Candara"/>
                <a:sym typeface="Candara"/>
              </a:rPr>
              <a:t>Piazza Tienanmen(Pechino) </a:t>
            </a:r>
            <a:endParaRPr sz="3300" b="1" i="1">
              <a:solidFill>
                <a:schemeClr val="lt1"/>
              </a:solidFill>
              <a:latin typeface="Candara"/>
              <a:ea typeface="Candara"/>
              <a:cs typeface="Candara"/>
              <a:sym typeface="Candara"/>
            </a:endParaRPr>
          </a:p>
          <a:p>
            <a:pPr marL="0" lvl="0" indent="0" algn="ctr" rtl="0">
              <a:spcBef>
                <a:spcPts val="0"/>
              </a:spcBef>
              <a:spcAft>
                <a:spcPts val="0"/>
              </a:spcAft>
              <a:buNone/>
            </a:pPr>
            <a:r>
              <a:rPr lang="it" sz="3300" b="1" i="1">
                <a:solidFill>
                  <a:schemeClr val="dk1"/>
                </a:solidFill>
                <a:latin typeface="Candara"/>
                <a:ea typeface="Candara"/>
                <a:cs typeface="Candara"/>
                <a:sym typeface="Candara"/>
              </a:rPr>
              <a:t>Piazza degli scacchi(Marostica) </a:t>
            </a:r>
            <a:endParaRPr sz="3300" b="1" i="1">
              <a:solidFill>
                <a:schemeClr val="dk1"/>
              </a:solidFill>
              <a:latin typeface="Candara"/>
              <a:ea typeface="Candara"/>
              <a:cs typeface="Candara"/>
              <a:sym typeface="Candara"/>
            </a:endParaRPr>
          </a:p>
          <a:p>
            <a:pPr marL="0" lvl="0" indent="0" algn="ctr" rtl="0">
              <a:spcBef>
                <a:spcPts val="0"/>
              </a:spcBef>
              <a:spcAft>
                <a:spcPts val="0"/>
              </a:spcAft>
              <a:buNone/>
            </a:pPr>
            <a:r>
              <a:rPr lang="it" sz="3300" b="1" i="1">
                <a:solidFill>
                  <a:schemeClr val="lt1"/>
                </a:solidFill>
                <a:latin typeface="Candara"/>
                <a:ea typeface="Candara"/>
                <a:cs typeface="Candara"/>
                <a:sym typeface="Candara"/>
              </a:rPr>
              <a:t>Djemaa el Fna(Marrachesh)</a:t>
            </a:r>
            <a:endParaRPr sz="35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3200"/>
                                        <p:tgtEl>
                                          <p:spTgt spid="204"/>
                                        </p:tgtEl>
                                      </p:cBhvr>
                                    </p:animEffect>
                                    <p:set>
                                      <p:cBhvr>
                                        <p:cTn id="7" dur="1" fill="hold">
                                          <p:stCondLst>
                                            <p:cond delay="3200"/>
                                          </p:stCondLst>
                                        </p:cTn>
                                        <p:tgtEl>
                                          <p:spTgt spid="204"/>
                                        </p:tgtEl>
                                        <p:attrNameLst>
                                          <p:attrName>style.visibility</p:attrName>
                                        </p:attrNameLst>
                                      </p:cBhvr>
                                      <p:to>
                                        <p:strVal val="hidden"/>
                                      </p:to>
                                    </p:set>
                                  </p:childTnLst>
                                </p:cTn>
                              </p:par>
                            </p:childTnLst>
                          </p:cTn>
                        </p:par>
                        <p:par>
                          <p:cTn id="8" fill="hold">
                            <p:stCondLst>
                              <p:cond delay="3200"/>
                            </p:stCondLst>
                            <p:childTnLst>
                              <p:par>
                                <p:cTn id="9" presetID="23" presetClass="entr" presetSubtype="16" fill="hold" nodeType="afterEffect">
                                  <p:stCondLst>
                                    <p:cond delay="0"/>
                                  </p:stCondLst>
                                  <p:childTnLst>
                                    <p:set>
                                      <p:cBhvr>
                                        <p:cTn id="10" dur="1" fill="hold">
                                          <p:stCondLst>
                                            <p:cond delay="0"/>
                                          </p:stCondLst>
                                        </p:cTn>
                                        <p:tgtEl>
                                          <p:spTgt spid="205"/>
                                        </p:tgtEl>
                                        <p:attrNameLst>
                                          <p:attrName>style.visibility</p:attrName>
                                        </p:attrNameLst>
                                      </p:cBhvr>
                                      <p:to>
                                        <p:strVal val="visible"/>
                                      </p:to>
                                    </p:set>
                                    <p:anim calcmode="lin" valueType="num">
                                      <p:cBhvr additive="base">
                                        <p:cTn id="11" dur="2700"/>
                                        <p:tgtEl>
                                          <p:spTgt spid="205"/>
                                        </p:tgtEl>
                                        <p:attrNameLst>
                                          <p:attrName>ppt_w</p:attrName>
                                        </p:attrNameLst>
                                      </p:cBhvr>
                                      <p:tavLst>
                                        <p:tav tm="0">
                                          <p:val>
                                            <p:strVal val="0"/>
                                          </p:val>
                                        </p:tav>
                                        <p:tav tm="100000">
                                          <p:val>
                                            <p:strVal val="#ppt_w"/>
                                          </p:val>
                                        </p:tav>
                                      </p:tavLst>
                                    </p:anim>
                                    <p:anim calcmode="lin" valueType="num">
                                      <p:cBhvr additive="base">
                                        <p:cTn id="12" dur="2700"/>
                                        <p:tgtEl>
                                          <p:spTgt spid="2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2"/>
          <p:cNvPicPr preferRelativeResize="0"/>
          <p:nvPr/>
        </p:nvPicPr>
        <p:blipFill>
          <a:blip r:embed="rId3">
            <a:alphaModFix amt="54000"/>
          </a:blip>
          <a:stretch>
            <a:fillRect/>
          </a:stretch>
        </p:blipFill>
        <p:spPr>
          <a:xfrm>
            <a:off x="6259750" y="476100"/>
            <a:ext cx="2480925" cy="2480925"/>
          </a:xfrm>
          <a:prstGeom prst="rect">
            <a:avLst/>
          </a:prstGeom>
          <a:noFill/>
          <a:ln>
            <a:noFill/>
          </a:ln>
        </p:spPr>
      </p:pic>
      <p:pic>
        <p:nvPicPr>
          <p:cNvPr id="211" name="Google Shape;211;p32"/>
          <p:cNvPicPr preferRelativeResize="0"/>
          <p:nvPr/>
        </p:nvPicPr>
        <p:blipFill>
          <a:blip r:embed="rId4">
            <a:alphaModFix/>
          </a:blip>
          <a:stretch>
            <a:fillRect/>
          </a:stretch>
        </p:blipFill>
        <p:spPr>
          <a:xfrm>
            <a:off x="-12025" y="0"/>
            <a:ext cx="3213855" cy="1805651"/>
          </a:xfrm>
          <a:prstGeom prst="rect">
            <a:avLst/>
          </a:prstGeom>
          <a:noFill/>
          <a:ln>
            <a:noFill/>
          </a:ln>
        </p:spPr>
      </p:pic>
      <p:pic>
        <p:nvPicPr>
          <p:cNvPr id="212" name="Google Shape;212;p32"/>
          <p:cNvPicPr preferRelativeResize="0"/>
          <p:nvPr/>
        </p:nvPicPr>
        <p:blipFill>
          <a:blip r:embed="rId5">
            <a:alphaModFix/>
          </a:blip>
          <a:stretch>
            <a:fillRect/>
          </a:stretch>
        </p:blipFill>
        <p:spPr>
          <a:xfrm>
            <a:off x="5794228" y="3859297"/>
            <a:ext cx="1802376" cy="1284203"/>
          </a:xfrm>
          <a:prstGeom prst="rect">
            <a:avLst/>
          </a:prstGeom>
          <a:noFill/>
          <a:ln>
            <a:noFill/>
          </a:ln>
        </p:spPr>
      </p:pic>
      <p:pic>
        <p:nvPicPr>
          <p:cNvPr id="213" name="Google Shape;213;p32"/>
          <p:cNvPicPr preferRelativeResize="0"/>
          <p:nvPr/>
        </p:nvPicPr>
        <p:blipFill>
          <a:blip r:embed="rId6">
            <a:alphaModFix/>
          </a:blip>
          <a:stretch>
            <a:fillRect/>
          </a:stretch>
        </p:blipFill>
        <p:spPr>
          <a:xfrm>
            <a:off x="0" y="3664825"/>
            <a:ext cx="2389650" cy="1478675"/>
          </a:xfrm>
          <a:prstGeom prst="rect">
            <a:avLst/>
          </a:prstGeom>
          <a:noFill/>
          <a:ln>
            <a:noFill/>
          </a:ln>
        </p:spPr>
      </p:pic>
      <p:pic>
        <p:nvPicPr>
          <p:cNvPr id="214" name="Google Shape;214;p32"/>
          <p:cNvPicPr preferRelativeResize="0"/>
          <p:nvPr/>
        </p:nvPicPr>
        <p:blipFill>
          <a:blip r:embed="rId7">
            <a:alphaModFix/>
          </a:blip>
          <a:stretch>
            <a:fillRect/>
          </a:stretch>
        </p:blipFill>
        <p:spPr>
          <a:xfrm>
            <a:off x="-12025" y="1783150"/>
            <a:ext cx="2985301" cy="1881676"/>
          </a:xfrm>
          <a:prstGeom prst="rect">
            <a:avLst/>
          </a:prstGeom>
          <a:noFill/>
          <a:ln>
            <a:noFill/>
          </a:ln>
        </p:spPr>
      </p:pic>
      <p:pic>
        <p:nvPicPr>
          <p:cNvPr id="215" name="Google Shape;215;p32"/>
          <p:cNvPicPr preferRelativeResize="0"/>
          <p:nvPr/>
        </p:nvPicPr>
        <p:blipFill>
          <a:blip r:embed="rId8">
            <a:alphaModFix/>
          </a:blip>
          <a:stretch>
            <a:fillRect/>
          </a:stretch>
        </p:blipFill>
        <p:spPr>
          <a:xfrm>
            <a:off x="2389650" y="3664825"/>
            <a:ext cx="1509275" cy="1478675"/>
          </a:xfrm>
          <a:prstGeom prst="rect">
            <a:avLst/>
          </a:prstGeom>
          <a:noFill/>
          <a:ln>
            <a:noFill/>
          </a:ln>
        </p:spPr>
      </p:pic>
      <p:pic>
        <p:nvPicPr>
          <p:cNvPr id="216" name="Google Shape;216;p32"/>
          <p:cNvPicPr preferRelativeResize="0"/>
          <p:nvPr/>
        </p:nvPicPr>
        <p:blipFill>
          <a:blip r:embed="rId9">
            <a:alphaModFix/>
          </a:blip>
          <a:stretch>
            <a:fillRect/>
          </a:stretch>
        </p:blipFill>
        <p:spPr>
          <a:xfrm>
            <a:off x="3898925" y="3664825"/>
            <a:ext cx="1895299" cy="1478674"/>
          </a:xfrm>
          <a:prstGeom prst="rect">
            <a:avLst/>
          </a:prstGeom>
          <a:noFill/>
          <a:ln>
            <a:noFill/>
          </a:ln>
        </p:spPr>
      </p:pic>
      <p:pic>
        <p:nvPicPr>
          <p:cNvPr id="217" name="Google Shape;217;p32"/>
          <p:cNvPicPr preferRelativeResize="0"/>
          <p:nvPr/>
        </p:nvPicPr>
        <p:blipFill>
          <a:blip r:embed="rId10">
            <a:alphaModFix/>
          </a:blip>
          <a:stretch>
            <a:fillRect/>
          </a:stretch>
        </p:blipFill>
        <p:spPr>
          <a:xfrm>
            <a:off x="3213862" y="22508"/>
            <a:ext cx="2640954" cy="1760642"/>
          </a:xfrm>
          <a:prstGeom prst="rect">
            <a:avLst/>
          </a:prstGeom>
          <a:noFill/>
          <a:ln>
            <a:noFill/>
          </a:ln>
        </p:spPr>
      </p:pic>
      <p:pic>
        <p:nvPicPr>
          <p:cNvPr id="218" name="Google Shape;218;p32"/>
          <p:cNvPicPr preferRelativeResize="0"/>
          <p:nvPr/>
        </p:nvPicPr>
        <p:blipFill>
          <a:blip r:embed="rId11">
            <a:alphaModFix/>
          </a:blip>
          <a:stretch>
            <a:fillRect/>
          </a:stretch>
        </p:blipFill>
        <p:spPr>
          <a:xfrm>
            <a:off x="5794224" y="0"/>
            <a:ext cx="3411976" cy="2259099"/>
          </a:xfrm>
          <a:prstGeom prst="rect">
            <a:avLst/>
          </a:prstGeom>
          <a:noFill/>
          <a:ln>
            <a:noFill/>
          </a:ln>
        </p:spPr>
      </p:pic>
      <p:pic>
        <p:nvPicPr>
          <p:cNvPr id="219" name="Google Shape;219;p32"/>
          <p:cNvPicPr preferRelativeResize="0"/>
          <p:nvPr/>
        </p:nvPicPr>
        <p:blipFill>
          <a:blip r:embed="rId12">
            <a:alphaModFix/>
          </a:blip>
          <a:stretch>
            <a:fillRect/>
          </a:stretch>
        </p:blipFill>
        <p:spPr>
          <a:xfrm>
            <a:off x="5794225" y="2259100"/>
            <a:ext cx="3411974" cy="1979650"/>
          </a:xfrm>
          <a:prstGeom prst="rect">
            <a:avLst/>
          </a:prstGeom>
          <a:noFill/>
          <a:ln>
            <a:noFill/>
          </a:ln>
        </p:spPr>
      </p:pic>
      <p:pic>
        <p:nvPicPr>
          <p:cNvPr id="220" name="Google Shape;220;p32"/>
          <p:cNvPicPr preferRelativeResize="0"/>
          <p:nvPr/>
        </p:nvPicPr>
        <p:blipFill>
          <a:blip r:embed="rId13">
            <a:alphaModFix/>
          </a:blip>
          <a:stretch>
            <a:fillRect/>
          </a:stretch>
        </p:blipFill>
        <p:spPr>
          <a:xfrm>
            <a:off x="2973275" y="1805650"/>
            <a:ext cx="2820950" cy="1980724"/>
          </a:xfrm>
          <a:prstGeom prst="rect">
            <a:avLst/>
          </a:prstGeom>
          <a:noFill/>
          <a:ln>
            <a:noFill/>
          </a:ln>
        </p:spPr>
      </p:pic>
      <p:pic>
        <p:nvPicPr>
          <p:cNvPr id="221" name="Google Shape;221;p32"/>
          <p:cNvPicPr preferRelativeResize="0"/>
          <p:nvPr/>
        </p:nvPicPr>
        <p:blipFill>
          <a:blip r:embed="rId14">
            <a:alphaModFix/>
          </a:blip>
          <a:stretch>
            <a:fillRect/>
          </a:stretch>
        </p:blipFill>
        <p:spPr>
          <a:xfrm>
            <a:off x="7303500" y="4077400"/>
            <a:ext cx="1895295" cy="10661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7"/>
                                        </p:tgtEl>
                                        <p:attrNameLst>
                                          <p:attrName>style.visibility</p:attrName>
                                        </p:attrNameLst>
                                      </p:cBhvr>
                                      <p:to>
                                        <p:strVal val="visible"/>
                                      </p:to>
                                    </p:set>
                                    <p:animEffect transition="in" filter="fade">
                                      <p:cBhvr>
                                        <p:cTn id="11" dur="1000"/>
                                        <p:tgtEl>
                                          <p:spTgt spid="21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1000"/>
                                        <p:tgtEl>
                                          <p:spTgt spid="22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8"/>
                                        </p:tgtEl>
                                        <p:attrNameLst>
                                          <p:attrName>style.visibility</p:attrName>
                                        </p:attrNameLst>
                                      </p:cBhvr>
                                      <p:to>
                                        <p:strVal val="visible"/>
                                      </p:to>
                                    </p:set>
                                    <p:animEffect transition="in" filter="fade">
                                      <p:cBhvr>
                                        <p:cTn id="19" dur="1000"/>
                                        <p:tgtEl>
                                          <p:spTgt spid="21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fade">
                                      <p:cBhvr>
                                        <p:cTn id="23" dur="1000"/>
                                        <p:tgtEl>
                                          <p:spTgt spid="22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12"/>
                                        </p:tgtEl>
                                        <p:attrNameLst>
                                          <p:attrName>style.visibility</p:attrName>
                                        </p:attrNameLst>
                                      </p:cBhvr>
                                      <p:to>
                                        <p:strVal val="visible"/>
                                      </p:to>
                                    </p:set>
                                    <p:animEffect transition="in" filter="fade">
                                      <p:cBhvr>
                                        <p:cTn id="27" dur="1000"/>
                                        <p:tgtEl>
                                          <p:spTgt spid="212"/>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13"/>
                                        </p:tgtEl>
                                        <p:attrNameLst>
                                          <p:attrName>style.visibility</p:attrName>
                                        </p:attrNameLst>
                                      </p:cBhvr>
                                      <p:to>
                                        <p:strVal val="visible"/>
                                      </p:to>
                                    </p:set>
                                    <p:animEffect transition="in" filter="fade">
                                      <p:cBhvr>
                                        <p:cTn id="31" dur="1000"/>
                                        <p:tgtEl>
                                          <p:spTgt spid="213"/>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16"/>
                                        </p:tgtEl>
                                        <p:attrNameLst>
                                          <p:attrName>style.visibility</p:attrName>
                                        </p:attrNameLst>
                                      </p:cBhvr>
                                      <p:to>
                                        <p:strVal val="visible"/>
                                      </p:to>
                                    </p:set>
                                    <p:animEffect transition="in" filter="fade">
                                      <p:cBhvr>
                                        <p:cTn id="35" dur="1000"/>
                                        <p:tgtEl>
                                          <p:spTgt spid="216"/>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214"/>
                                        </p:tgtEl>
                                        <p:attrNameLst>
                                          <p:attrName>style.visibility</p:attrName>
                                        </p:attrNameLst>
                                      </p:cBhvr>
                                      <p:to>
                                        <p:strVal val="visible"/>
                                      </p:to>
                                    </p:set>
                                    <p:animEffect transition="in" filter="fade">
                                      <p:cBhvr>
                                        <p:cTn id="39" dur="1000"/>
                                        <p:tgtEl>
                                          <p:spTgt spid="214"/>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219"/>
                                        </p:tgtEl>
                                        <p:attrNameLst>
                                          <p:attrName>style.visibility</p:attrName>
                                        </p:attrNameLst>
                                      </p:cBhvr>
                                      <p:to>
                                        <p:strVal val="visible"/>
                                      </p:to>
                                    </p:set>
                                    <p:animEffect transition="in" filter="fade">
                                      <p:cBhvr>
                                        <p:cTn id="43" dur="1000"/>
                                        <p:tgtEl>
                                          <p:spTgt spid="219"/>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215"/>
                                        </p:tgtEl>
                                        <p:attrNameLst>
                                          <p:attrName>style.visibility</p:attrName>
                                        </p:attrNameLst>
                                      </p:cBhvr>
                                      <p:to>
                                        <p:strVal val="visible"/>
                                      </p:to>
                                    </p:set>
                                    <p:animEffect transition="in" filter="fade">
                                      <p:cBhvr>
                                        <p:cTn id="4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33"/>
          <p:cNvSpPr txBox="1"/>
          <p:nvPr/>
        </p:nvSpPr>
        <p:spPr>
          <a:xfrm>
            <a:off x="56525" y="192175"/>
            <a:ext cx="3480000" cy="4261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000"/>
              </a:spcBef>
              <a:spcAft>
                <a:spcPts val="0"/>
              </a:spcAft>
              <a:buNone/>
            </a:pPr>
            <a:r>
              <a:rPr lang="it" sz="1700">
                <a:solidFill>
                  <a:schemeClr val="dk1"/>
                </a:solidFill>
                <a:latin typeface="Candara"/>
                <a:ea typeface="Candara"/>
                <a:cs typeface="Candara"/>
                <a:sym typeface="Candara"/>
              </a:rPr>
              <a:t>Con il software </a:t>
            </a:r>
            <a:r>
              <a:rPr lang="it" sz="1700">
                <a:solidFill>
                  <a:srgbClr val="202122"/>
                </a:solidFill>
                <a:latin typeface="Candara"/>
                <a:ea typeface="Candara"/>
                <a:cs typeface="Candara"/>
                <a:sym typeface="Candara"/>
              </a:rPr>
              <a:t>Google Earth, che permette di visualizzare fotografie aeree e satellitari della Terra con un dettaglio molto elevato come se si stesse volando sopra il pianeta, si visitano le piazze scelte,  visualizzandone nel contempo informazioni geografiche e storiche. Il programma infatti mostra una rappresentazione tridimensionale del terreno in alta risoluzione in modo da potere vedere gli edifici e le strade; inoltre è possibile vedere i luoghi in 3D anche al loro interno, come palazzi storici e musei. </a:t>
            </a:r>
            <a:r>
              <a:rPr lang="it" sz="1700">
                <a:solidFill>
                  <a:schemeClr val="dk1"/>
                </a:solidFill>
                <a:latin typeface="Candara"/>
                <a:ea typeface="Candara"/>
                <a:cs typeface="Candara"/>
                <a:sym typeface="Candara"/>
              </a:rPr>
              <a:t> </a:t>
            </a:r>
            <a:r>
              <a:rPr lang="it" sz="1100" u="sng">
                <a:solidFill>
                  <a:schemeClr val="hlink"/>
                </a:solidFill>
                <a:hlinkClick r:id="rId3"/>
              </a:rPr>
              <a:t>https://www.google.it/intl/it/earth/</a:t>
            </a:r>
            <a:endParaRPr sz="1700">
              <a:solidFill>
                <a:schemeClr val="dk1"/>
              </a:solidFill>
              <a:latin typeface="Candara"/>
              <a:ea typeface="Candara"/>
              <a:cs typeface="Candara"/>
              <a:sym typeface="Candara"/>
            </a:endParaRPr>
          </a:p>
        </p:txBody>
      </p:sp>
      <p:pic>
        <p:nvPicPr>
          <p:cNvPr id="227" name="Google Shape;227;p33" descr="Napoli Tour 3D Vista dall'alto con Google Earth&#10;Partenza da aeroporto e Stazione per  Maschio Angioino fino allo stadio San Paolo">
            <a:hlinkClick r:id="rId4"/>
          </p:cNvPr>
          <p:cNvPicPr preferRelativeResize="0"/>
          <p:nvPr/>
        </p:nvPicPr>
        <p:blipFill>
          <a:blip r:embed="rId5">
            <a:alphaModFix/>
          </a:blip>
          <a:stretch>
            <a:fillRect/>
          </a:stretch>
        </p:blipFill>
        <p:spPr>
          <a:xfrm>
            <a:off x="3602050" y="192175"/>
            <a:ext cx="5595750" cy="495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rot="-1302267">
            <a:off x="717908" y="700877"/>
            <a:ext cx="2995790" cy="445714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5100">
                <a:latin typeface="Candara"/>
                <a:ea typeface="Candara"/>
                <a:cs typeface="Candara"/>
                <a:sym typeface="Candara"/>
              </a:rPr>
              <a:t>Piazza Plebiscito</a:t>
            </a:r>
            <a:endParaRPr sz="5100">
              <a:solidFill>
                <a:schemeClr val="accent5"/>
              </a:solidFill>
              <a:latin typeface="Candara"/>
              <a:ea typeface="Candara"/>
              <a:cs typeface="Candara"/>
              <a:sym typeface="Candara"/>
            </a:endParaRPr>
          </a:p>
          <a:p>
            <a:pPr marL="0" lvl="0" indent="0" algn="l" rtl="0">
              <a:spcBef>
                <a:spcPts val="0"/>
              </a:spcBef>
              <a:spcAft>
                <a:spcPts val="0"/>
              </a:spcAft>
              <a:buNone/>
            </a:pPr>
            <a:r>
              <a:rPr lang="it" sz="5100">
                <a:solidFill>
                  <a:srgbClr val="0B5394"/>
                </a:solidFill>
                <a:latin typeface="Candara"/>
                <a:ea typeface="Candara"/>
                <a:cs typeface="Candara"/>
                <a:sym typeface="Candara"/>
              </a:rPr>
              <a:t>oggi </a:t>
            </a:r>
            <a:endParaRPr sz="5100">
              <a:solidFill>
                <a:srgbClr val="0B5394"/>
              </a:solidFill>
              <a:latin typeface="Candara"/>
              <a:ea typeface="Candara"/>
              <a:cs typeface="Candara"/>
              <a:sym typeface="Candara"/>
            </a:endParaRPr>
          </a:p>
        </p:txBody>
      </p:sp>
      <p:pic>
        <p:nvPicPr>
          <p:cNvPr id="104" name="Google Shape;104;p16"/>
          <p:cNvPicPr preferRelativeResize="0"/>
          <p:nvPr/>
        </p:nvPicPr>
        <p:blipFill rotWithShape="1">
          <a:blip r:embed="rId3">
            <a:alphaModFix/>
          </a:blip>
          <a:srcRect l="33370" t="34755" r="20544" b="6396"/>
          <a:stretch/>
        </p:blipFill>
        <p:spPr>
          <a:xfrm>
            <a:off x="3086100" y="221075"/>
            <a:ext cx="5417624" cy="4285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6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4" descr="Come creare un percorso in volo con Google Earth"/>
          <p:cNvPicPr preferRelativeResize="0"/>
          <p:nvPr/>
        </p:nvPicPr>
        <p:blipFill rotWithShape="1">
          <a:blip r:embed="rId3">
            <a:alphaModFix/>
          </a:blip>
          <a:srcRect l="8032" r="8032"/>
          <a:stretch/>
        </p:blipFill>
        <p:spPr>
          <a:xfrm>
            <a:off x="4572000" y="582850"/>
            <a:ext cx="4303050" cy="3845025"/>
          </a:xfrm>
          <a:prstGeom prst="rect">
            <a:avLst/>
          </a:prstGeom>
          <a:noFill/>
          <a:ln>
            <a:noFill/>
          </a:ln>
        </p:spPr>
      </p:pic>
      <p:sp>
        <p:nvSpPr>
          <p:cNvPr id="233" name="Google Shape;233;p34"/>
          <p:cNvSpPr txBox="1">
            <a:spLocks noGrp="1"/>
          </p:cNvSpPr>
          <p:nvPr>
            <p:ph type="ctrTitle"/>
          </p:nvPr>
        </p:nvSpPr>
        <p:spPr>
          <a:xfrm>
            <a:off x="323300" y="772850"/>
            <a:ext cx="2704200" cy="31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i="0" u="none"/>
              <a:t>per approfondire l’uso di Google Earth</a:t>
            </a:r>
            <a:br>
              <a:rPr lang="it" b="1" i="0" u="none"/>
            </a:br>
            <a:endParaRPr/>
          </a:p>
        </p:txBody>
      </p:sp>
      <p:sp>
        <p:nvSpPr>
          <p:cNvPr id="234" name="Google Shape;234;p34"/>
          <p:cNvSpPr txBox="1"/>
          <p:nvPr/>
        </p:nvSpPr>
        <p:spPr>
          <a:xfrm>
            <a:off x="175400" y="3227275"/>
            <a:ext cx="36570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200" u="sng">
                <a:solidFill>
                  <a:schemeClr val="hlink"/>
                </a:solidFill>
                <a:hlinkClick r:id="rId4"/>
              </a:rPr>
              <a:t>https://www.youtube.com/watch?v=uxn9B_WOXB8</a:t>
            </a:r>
            <a:endParaRPr sz="2200">
              <a:solidFill>
                <a:schemeClr val="lt2"/>
              </a:solidFill>
            </a:endParaRPr>
          </a:p>
          <a:p>
            <a:pPr marL="0" lvl="0" indent="0" algn="l" rtl="0">
              <a:spcBef>
                <a:spcPts val="0"/>
              </a:spcBef>
              <a:spcAft>
                <a:spcPts val="0"/>
              </a:spcAft>
              <a:buNone/>
            </a:pPr>
            <a:endParaRPr sz="2200">
              <a:solidFill>
                <a:schemeClr val="lt2"/>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5" descr="Earth view is a new feature in Google Maps that allows you to see maps in 3D. Simply click the Earth button to explore 3D imagery and terrain from around the world in your browser. Learn more at http://maps.google.com/earthview"/>
          <p:cNvPicPr preferRelativeResize="0"/>
          <p:nvPr/>
        </p:nvPicPr>
        <p:blipFill rotWithShape="1">
          <a:blip r:embed="rId3">
            <a:alphaModFix amt="50000"/>
          </a:blip>
          <a:srcRect t="12502" b="12495"/>
          <a:stretch/>
        </p:blipFill>
        <p:spPr>
          <a:xfrm>
            <a:off x="0" y="0"/>
            <a:ext cx="9144005" cy="5143496"/>
          </a:xfrm>
          <a:prstGeom prst="rect">
            <a:avLst/>
          </a:prstGeom>
          <a:noFill/>
          <a:ln>
            <a:noFill/>
          </a:ln>
        </p:spPr>
      </p:pic>
      <p:sp>
        <p:nvSpPr>
          <p:cNvPr id="240" name="Google Shape;240;p35"/>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Autofit/>
          </a:bodyPr>
          <a:lstStyle/>
          <a:p>
            <a:pPr marL="0" marR="0" lvl="0" indent="0" algn="ctr" rtl="0">
              <a:spcBef>
                <a:spcPts val="0"/>
              </a:spcBef>
              <a:spcAft>
                <a:spcPts val="0"/>
              </a:spcAft>
              <a:buNone/>
            </a:pPr>
            <a:endParaRPr b="0" i="0" u="none"/>
          </a:p>
          <a:p>
            <a:pPr marL="0" marR="0" lvl="0" indent="0" algn="ctr" rtl="0">
              <a:spcBef>
                <a:spcPts val="0"/>
              </a:spcBef>
              <a:spcAft>
                <a:spcPts val="0"/>
              </a:spcAft>
              <a:buNone/>
            </a:pPr>
            <a:r>
              <a:rPr lang="it" b="1" i="0" u="none"/>
              <a:t>per approfondire l’uso di Google Earth</a:t>
            </a:r>
            <a:endParaRPr/>
          </a:p>
          <a:p>
            <a:pPr marL="0" marR="0" lvl="0" indent="0" algn="ctr" rtl="0">
              <a:spcBef>
                <a:spcPts val="0"/>
              </a:spcBef>
              <a:spcAft>
                <a:spcPts val="0"/>
              </a:spcAft>
              <a:buNone/>
            </a:pPr>
            <a:r>
              <a:rPr lang="it" b="1" i="0" u="none"/>
              <a:t>(in lingua Inglese)</a:t>
            </a:r>
            <a:endParaRPr/>
          </a:p>
        </p:txBody>
      </p:sp>
      <p:sp>
        <p:nvSpPr>
          <p:cNvPr id="241" name="Google Shape;241;p35"/>
          <p:cNvSpPr txBox="1"/>
          <p:nvPr/>
        </p:nvSpPr>
        <p:spPr>
          <a:xfrm>
            <a:off x="349625" y="4061000"/>
            <a:ext cx="8431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2800" u="sng">
                <a:solidFill>
                  <a:schemeClr val="hlink"/>
                </a:solidFill>
                <a:hlinkClick r:id="rId4"/>
              </a:rPr>
              <a:t>https://www.youtube.com/watch?v=klK27l3unng</a:t>
            </a:r>
            <a:endParaRPr sz="2800"/>
          </a:p>
          <a:p>
            <a:pPr marL="0" lvl="0" indent="0" algn="l" rtl="0">
              <a:spcBef>
                <a:spcPts val="0"/>
              </a:spcBef>
              <a:spcAft>
                <a:spcPts val="0"/>
              </a:spcAft>
              <a:buNone/>
            </a:pPr>
            <a:endParaRPr sz="28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rot="-1302267">
            <a:off x="717908" y="700877"/>
            <a:ext cx="2995790" cy="445714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5100">
                <a:latin typeface="Candara"/>
                <a:ea typeface="Candara"/>
                <a:cs typeface="Candara"/>
                <a:sym typeface="Candara"/>
              </a:rPr>
              <a:t>Piazza Plebiscito</a:t>
            </a:r>
            <a:endParaRPr sz="5100">
              <a:solidFill>
                <a:schemeClr val="accent5"/>
              </a:solidFill>
              <a:latin typeface="Candara"/>
              <a:ea typeface="Candara"/>
              <a:cs typeface="Candara"/>
              <a:sym typeface="Candara"/>
            </a:endParaRPr>
          </a:p>
          <a:p>
            <a:pPr marL="0" lvl="0" indent="0" algn="l" rtl="0">
              <a:spcBef>
                <a:spcPts val="0"/>
              </a:spcBef>
              <a:spcAft>
                <a:spcPts val="0"/>
              </a:spcAft>
              <a:buNone/>
            </a:pPr>
            <a:r>
              <a:rPr lang="it" sz="5100">
                <a:solidFill>
                  <a:srgbClr val="0B5394"/>
                </a:solidFill>
                <a:latin typeface="Candara"/>
                <a:ea typeface="Candara"/>
                <a:cs typeface="Candara"/>
                <a:sym typeface="Candara"/>
              </a:rPr>
              <a:t>ieri </a:t>
            </a:r>
            <a:endParaRPr sz="5100">
              <a:solidFill>
                <a:srgbClr val="0B5394"/>
              </a:solidFill>
              <a:latin typeface="Candara"/>
              <a:ea typeface="Candara"/>
              <a:cs typeface="Candara"/>
              <a:sym typeface="Candara"/>
            </a:endParaRPr>
          </a:p>
        </p:txBody>
      </p:sp>
      <p:pic>
        <p:nvPicPr>
          <p:cNvPr id="110" name="Google Shape;110;p17"/>
          <p:cNvPicPr preferRelativeResize="0"/>
          <p:nvPr/>
        </p:nvPicPr>
        <p:blipFill>
          <a:blip r:embed="rId3">
            <a:alphaModFix/>
          </a:blip>
          <a:stretch>
            <a:fillRect/>
          </a:stretch>
        </p:blipFill>
        <p:spPr>
          <a:xfrm>
            <a:off x="3120025" y="237400"/>
            <a:ext cx="5975175" cy="428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6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rot="-1302267">
            <a:off x="604858" y="712202"/>
            <a:ext cx="2995790" cy="445714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5100" dirty="0">
                <a:latin typeface="Candara"/>
                <a:ea typeface="Candara"/>
                <a:cs typeface="Candara"/>
                <a:sym typeface="Candara"/>
              </a:rPr>
              <a:t>Piazza Plebiscito</a:t>
            </a:r>
            <a:endParaRPr sz="5100" dirty="0">
              <a:solidFill>
                <a:schemeClr val="accent5"/>
              </a:solidFill>
              <a:latin typeface="Candara"/>
              <a:ea typeface="Candara"/>
              <a:cs typeface="Candara"/>
              <a:sym typeface="Candara"/>
            </a:endParaRPr>
          </a:p>
          <a:p>
            <a:pPr marL="0" lvl="0" indent="0" algn="l" rtl="0">
              <a:spcBef>
                <a:spcPts val="0"/>
              </a:spcBef>
              <a:spcAft>
                <a:spcPts val="0"/>
              </a:spcAft>
              <a:buNone/>
            </a:pPr>
            <a:r>
              <a:rPr lang="it" sz="5100" dirty="0">
                <a:solidFill>
                  <a:srgbClr val="0B5394"/>
                </a:solidFill>
                <a:latin typeface="Candara"/>
                <a:ea typeface="Candara"/>
                <a:cs typeface="Candara"/>
                <a:sym typeface="Candara"/>
              </a:rPr>
              <a:t>l’altro </a:t>
            </a:r>
            <a:endParaRPr sz="5100" dirty="0">
              <a:solidFill>
                <a:srgbClr val="0B5394"/>
              </a:solidFill>
              <a:latin typeface="Candara"/>
              <a:ea typeface="Candara"/>
              <a:cs typeface="Candara"/>
              <a:sym typeface="Candara"/>
            </a:endParaRPr>
          </a:p>
          <a:p>
            <a:pPr marL="0" lvl="0" indent="0" algn="l" rtl="0">
              <a:spcBef>
                <a:spcPts val="0"/>
              </a:spcBef>
              <a:spcAft>
                <a:spcPts val="0"/>
              </a:spcAft>
              <a:buNone/>
            </a:pPr>
            <a:r>
              <a:rPr lang="it" sz="5100" dirty="0">
                <a:solidFill>
                  <a:srgbClr val="0B5394"/>
                </a:solidFill>
                <a:latin typeface="Candara"/>
                <a:ea typeface="Candara"/>
                <a:cs typeface="Candara"/>
                <a:sym typeface="Candara"/>
              </a:rPr>
              <a:t>ieri</a:t>
            </a:r>
            <a:r>
              <a:rPr lang="it" sz="5100" dirty="0">
                <a:solidFill>
                  <a:schemeClr val="accent5"/>
                </a:solidFill>
                <a:latin typeface="Candara"/>
                <a:ea typeface="Candara"/>
                <a:cs typeface="Candara"/>
                <a:sym typeface="Candara"/>
              </a:rPr>
              <a:t> </a:t>
            </a:r>
            <a:endParaRPr sz="5100" dirty="0">
              <a:solidFill>
                <a:schemeClr val="accent5"/>
              </a:solidFill>
              <a:latin typeface="Candara"/>
              <a:ea typeface="Candara"/>
              <a:cs typeface="Candara"/>
              <a:sym typeface="Candara"/>
            </a:endParaRPr>
          </a:p>
        </p:txBody>
      </p:sp>
      <p:pic>
        <p:nvPicPr>
          <p:cNvPr id="116" name="Google Shape;116;p18"/>
          <p:cNvPicPr preferRelativeResize="0"/>
          <p:nvPr/>
        </p:nvPicPr>
        <p:blipFill rotWithShape="1">
          <a:blip r:embed="rId3">
            <a:alphaModFix/>
          </a:blip>
          <a:srcRect l="6838" b="2572"/>
          <a:stretch/>
        </p:blipFill>
        <p:spPr>
          <a:xfrm>
            <a:off x="2998700" y="0"/>
            <a:ext cx="6145301" cy="4585450"/>
          </a:xfrm>
          <a:prstGeom prst="rect">
            <a:avLst/>
          </a:prstGeom>
          <a:noFill/>
          <a:ln>
            <a:noFill/>
          </a:ln>
        </p:spPr>
      </p:pic>
      <p:pic>
        <p:nvPicPr>
          <p:cNvPr id="4" name="Immagine 3" descr="plebiscito.jpg"/>
          <p:cNvPicPr>
            <a:picLocks noChangeAspect="1"/>
          </p:cNvPicPr>
          <p:nvPr/>
        </p:nvPicPr>
        <p:blipFill>
          <a:blip r:embed="rId4"/>
          <a:srcRect/>
          <a:stretch>
            <a:fillRect/>
          </a:stretch>
        </p:blipFill>
        <p:spPr bwMode="auto">
          <a:xfrm>
            <a:off x="3016167" y="272047"/>
            <a:ext cx="5826125" cy="471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1800"/>
                                        <p:tgtEl>
                                          <p:spTgt spid="115">
                                            <p:txEl>
                                              <p:pRg st="0" end="0"/>
                                            </p:txEl>
                                          </p:spTgt>
                                        </p:tgtEl>
                                      </p:cBhvr>
                                    </p:animEffect>
                                  </p:childTnLst>
                                </p:cTn>
                              </p:par>
                            </p:childTnLst>
                          </p:cTn>
                        </p:par>
                        <p:par>
                          <p:cTn id="8" fill="hold">
                            <p:stCondLst>
                              <p:cond delay="1800"/>
                            </p:stCondLst>
                            <p:childTnLst>
                              <p:par>
                                <p:cTn id="9" presetID="10" presetClass="entr" presetSubtype="0" fill="hold" nodeType="after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animEffect transition="in" filter="fade">
                                      <p:cBhvr>
                                        <p:cTn id="11" dur="1800"/>
                                        <p:tgtEl>
                                          <p:spTgt spid="115">
                                            <p:txEl>
                                              <p:pRg st="1" end="1"/>
                                            </p:txEl>
                                          </p:spTgt>
                                        </p:tgtEl>
                                      </p:cBhvr>
                                    </p:animEffect>
                                  </p:childTnLst>
                                </p:cTn>
                              </p:par>
                            </p:childTnLst>
                          </p:cTn>
                        </p:par>
                        <p:par>
                          <p:cTn id="12" fill="hold">
                            <p:stCondLst>
                              <p:cond delay="3600"/>
                            </p:stCondLst>
                            <p:childTnLst>
                              <p:par>
                                <p:cTn id="13" presetID="10" presetClass="entr" presetSubtype="0" fill="hold" nodeType="after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animEffect transition="in" filter="fade">
                                      <p:cBhvr>
                                        <p:cTn id="15" dur="1800"/>
                                        <p:tgtEl>
                                          <p:spTgt spid="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descr="Storia della costruzione di Piazza del Plebiscito, luogo simbolo di Napoli.&#10;&#10;Art Advisor: Un progetto di realizzazione di brevi audioguide introduttive (5/10min) sulle principali caratteristiche di monumenti di interesse storico-architettonico. Si parte da Napoli!&#10;&#10;Fonte: https://it.wikipedia.org/wiki/Piazza_del_Plebiscito&#10;Musiche: Jommelli - Piano Concerto in D major https://www.youtube.com/watch?v=alkR7e14xUg&amp;feature=youtu.be">
            <a:hlinkClick r:id="rId3"/>
          </p:cNvPr>
          <p:cNvPicPr preferRelativeResize="0"/>
          <p:nvPr/>
        </p:nvPicPr>
        <p:blipFill>
          <a:blip r:embed="rId4">
            <a:alphaModFix/>
          </a:blip>
          <a:stretch>
            <a:fillRect/>
          </a:stretch>
        </p:blipFill>
        <p:spPr>
          <a:xfrm>
            <a:off x="367600" y="-524425"/>
            <a:ext cx="8498525" cy="637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ctrTitle"/>
          </p:nvPr>
        </p:nvSpPr>
        <p:spPr>
          <a:xfrm>
            <a:off x="311700" y="328575"/>
            <a:ext cx="8520600" cy="669900"/>
          </a:xfrm>
          <a:prstGeom prst="rect">
            <a:avLst/>
          </a:prstGeom>
          <a:effectLst>
            <a:outerShdw blurRad="57150" dist="19050" dir="5400000" algn="bl" rotWithShape="0">
              <a:srgbClr val="00FFFF">
                <a:alpha val="50000"/>
              </a:srgbClr>
            </a:outerShdw>
          </a:effectLst>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
              <a:t>Storia</a:t>
            </a:r>
            <a:endParaRPr/>
          </a:p>
        </p:txBody>
      </p:sp>
      <p:sp>
        <p:nvSpPr>
          <p:cNvPr id="127" name="Google Shape;127;p20"/>
          <p:cNvSpPr txBox="1">
            <a:spLocks noGrp="1"/>
          </p:cNvSpPr>
          <p:nvPr>
            <p:ph type="subTitle" idx="1"/>
          </p:nvPr>
        </p:nvSpPr>
        <p:spPr>
          <a:xfrm>
            <a:off x="311700" y="1225850"/>
            <a:ext cx="4503300" cy="3791400"/>
          </a:xfrm>
          <a:prstGeom prst="rect">
            <a:avLst/>
          </a:prstGeom>
          <a:effectLst>
            <a:reflection dist="38100" dir="5400000" fadeDir="5400012" sy="-100000" algn="bl" rotWithShape="0"/>
          </a:effectLst>
        </p:spPr>
        <p:txBody>
          <a:bodyPr spcFirstLastPara="1" wrap="square" lIns="91425" tIns="91425" rIns="91425" bIns="91425" anchor="t" anchorCtr="0">
            <a:normAutofit/>
          </a:bodyPr>
          <a:lstStyle/>
          <a:p>
            <a:pPr marL="0" lvl="0" indent="0" algn="just" rtl="0">
              <a:spcBef>
                <a:spcPts val="0"/>
              </a:spcBef>
              <a:spcAft>
                <a:spcPts val="0"/>
              </a:spcAft>
              <a:buNone/>
            </a:pPr>
            <a:r>
              <a:rPr lang="it" sz="2300"/>
              <a:t>La piazza ha origini antiche. Ha rappresentato fin dalle prime forme di vita associata, il luogo di incontro, scambio, commercio, assumendo via via funzioni politiche, religiose, commerciali. Nella Grecia antica si chiamano AGORA’ ed hanno un perimetro irregolare interrotto dalle strade che vi convergono.</a:t>
            </a:r>
            <a:endParaRPr sz="2300"/>
          </a:p>
        </p:txBody>
      </p:sp>
      <p:pic>
        <p:nvPicPr>
          <p:cNvPr id="128" name="Google Shape;128;p20"/>
          <p:cNvPicPr preferRelativeResize="0"/>
          <p:nvPr/>
        </p:nvPicPr>
        <p:blipFill>
          <a:blip r:embed="rId3">
            <a:alphaModFix/>
          </a:blip>
          <a:stretch>
            <a:fillRect/>
          </a:stretch>
        </p:blipFill>
        <p:spPr>
          <a:xfrm>
            <a:off x="4815000" y="1225850"/>
            <a:ext cx="4329001" cy="33906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ctrTitle"/>
          </p:nvPr>
        </p:nvSpPr>
        <p:spPr>
          <a:xfrm>
            <a:off x="311700" y="351700"/>
            <a:ext cx="8520600" cy="938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PIAZZA SAN GAETANO</a:t>
            </a:r>
            <a:endParaRPr/>
          </a:p>
        </p:txBody>
      </p:sp>
      <p:sp>
        <p:nvSpPr>
          <p:cNvPr id="134" name="Google Shape;134;p21"/>
          <p:cNvSpPr txBox="1">
            <a:spLocks noGrp="1"/>
          </p:cNvSpPr>
          <p:nvPr>
            <p:ph type="subTitle" idx="1"/>
          </p:nvPr>
        </p:nvSpPr>
        <p:spPr>
          <a:xfrm>
            <a:off x="121300" y="1700188"/>
            <a:ext cx="4187100" cy="289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2900"/>
              <a:t>A Napoli, un esempio di agorà greca è Piazza San Gaetano sita al centro del decumano nel Quartiere san Lorenzo.</a:t>
            </a:r>
            <a:endParaRPr sz="2900"/>
          </a:p>
        </p:txBody>
      </p:sp>
      <p:pic>
        <p:nvPicPr>
          <p:cNvPr id="135" name="Google Shape;135;p21"/>
          <p:cNvPicPr preferRelativeResize="0"/>
          <p:nvPr/>
        </p:nvPicPr>
        <p:blipFill>
          <a:blip r:embed="rId3">
            <a:alphaModFix/>
          </a:blip>
          <a:stretch>
            <a:fillRect/>
          </a:stretch>
        </p:blipFill>
        <p:spPr>
          <a:xfrm>
            <a:off x="4446050" y="1442200"/>
            <a:ext cx="4545550" cy="34091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ctrTitle"/>
          </p:nvPr>
        </p:nvSpPr>
        <p:spPr>
          <a:xfrm>
            <a:off x="311700" y="289900"/>
            <a:ext cx="8520600" cy="925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sz="4200"/>
              <a:t>in età romana</a:t>
            </a:r>
            <a:endParaRPr sz="4200"/>
          </a:p>
        </p:txBody>
      </p:sp>
      <p:sp>
        <p:nvSpPr>
          <p:cNvPr id="141" name="Google Shape;141;p22"/>
          <p:cNvSpPr txBox="1">
            <a:spLocks noGrp="1"/>
          </p:cNvSpPr>
          <p:nvPr>
            <p:ph type="subTitle" idx="1"/>
          </p:nvPr>
        </p:nvSpPr>
        <p:spPr>
          <a:xfrm>
            <a:off x="4276450" y="484950"/>
            <a:ext cx="4644000" cy="4585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it" sz="2200"/>
              <a:t>Nella città romana la piazza è rappresentata dal FORO che per la sua estensione e per il suo carattere monumentale diventa un elemento urbano fondamentale. Caratteristica dei fori è quella di essere un’area definita, circondata da edifici, per lo più porticati. </a:t>
            </a:r>
            <a:r>
              <a:rPr lang="it" sz="2000"/>
              <a:t>I Fori di Roma (di Cesare, Augusto, Domiziano, Nerva, Traiano), assumono anche un carattere celebrativo delle vittorie degli imperatori.</a:t>
            </a:r>
            <a:endParaRPr sz="4600"/>
          </a:p>
        </p:txBody>
      </p:sp>
      <p:pic>
        <p:nvPicPr>
          <p:cNvPr id="142" name="Google Shape;142;p22" descr="I Fori Imperiali raccolgono una serie di piazze monumentali edificate tra il 46 a.C. e il 113 d.C.. Vengono considerati il centro dell'attività politica e religiosa dell'antica Roma.">
            <a:hlinkClick r:id="rId3"/>
          </p:cNvPr>
          <p:cNvPicPr preferRelativeResize="0"/>
          <p:nvPr/>
        </p:nvPicPr>
        <p:blipFill>
          <a:blip r:embed="rId4">
            <a:alphaModFix/>
          </a:blip>
          <a:stretch>
            <a:fillRect/>
          </a:stretch>
        </p:blipFill>
        <p:spPr>
          <a:xfrm>
            <a:off x="152400" y="1368100"/>
            <a:ext cx="3971650" cy="2978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722150" y="293925"/>
            <a:ext cx="7514100" cy="602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 sz="3200"/>
              <a:t>DOPO L’ANNO 1000</a:t>
            </a:r>
            <a:endParaRPr sz="3200"/>
          </a:p>
        </p:txBody>
      </p:sp>
      <p:sp>
        <p:nvSpPr>
          <p:cNvPr id="148" name="Google Shape;148;p23"/>
          <p:cNvSpPr txBox="1">
            <a:spLocks noGrp="1"/>
          </p:cNvSpPr>
          <p:nvPr>
            <p:ph type="subTitle" idx="1"/>
          </p:nvPr>
        </p:nvSpPr>
        <p:spPr>
          <a:xfrm>
            <a:off x="382075" y="722775"/>
            <a:ext cx="8072700" cy="43032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it" sz="2000"/>
              <a:t>Le piazze vengono distinte in base alla loro destinazione: politica, religiosa o commerciale. </a:t>
            </a:r>
            <a:endParaRPr sz="2000"/>
          </a:p>
          <a:p>
            <a:pPr marL="0" lvl="0" indent="0" algn="just" rtl="0">
              <a:spcBef>
                <a:spcPts val="0"/>
              </a:spcBef>
              <a:spcAft>
                <a:spcPts val="0"/>
              </a:spcAft>
              <a:buNone/>
            </a:pPr>
            <a:endParaRPr sz="2000"/>
          </a:p>
          <a:p>
            <a:pPr marL="0" lvl="0" indent="0" algn="just" rtl="0">
              <a:spcBef>
                <a:spcPts val="0"/>
              </a:spcBef>
              <a:spcAft>
                <a:spcPts val="0"/>
              </a:spcAft>
              <a:buNone/>
            </a:pPr>
            <a:r>
              <a:rPr lang="it" sz="2000" u="sng"/>
              <a:t>A Padova, S. Gimignano e Siena</a:t>
            </a:r>
            <a:r>
              <a:rPr lang="it" sz="2000"/>
              <a:t> la piazza della chiesa cattedrale, quella degli edifici pubblici e quella del mercato sono nettamente separate.</a:t>
            </a:r>
            <a:endParaRPr sz="2000"/>
          </a:p>
          <a:p>
            <a:pPr marL="0" lvl="0" indent="0" algn="just" rtl="0">
              <a:spcBef>
                <a:spcPts val="0"/>
              </a:spcBef>
              <a:spcAft>
                <a:spcPts val="0"/>
              </a:spcAft>
              <a:buNone/>
            </a:pPr>
            <a:endParaRPr sz="2000"/>
          </a:p>
          <a:p>
            <a:pPr marL="0" lvl="0" indent="0" algn="just" rtl="0">
              <a:spcBef>
                <a:spcPts val="0"/>
              </a:spcBef>
              <a:spcAft>
                <a:spcPts val="0"/>
              </a:spcAft>
              <a:buNone/>
            </a:pPr>
            <a:r>
              <a:rPr lang="it" sz="2000" u="sng"/>
              <a:t>A Firenze</a:t>
            </a:r>
            <a:r>
              <a:rPr lang="it" sz="2000"/>
              <a:t>, la piazza della Signoria, nata dalla demolizione di edifici (case e torri) e sede del palazzo pubblico, è nettamente separata da quella del duomo con il battistero, nonché da quella del mercato (Mercato vecchio), già foro della città romana. </a:t>
            </a:r>
            <a:endParaRPr sz="2000"/>
          </a:p>
          <a:p>
            <a:pPr marL="0" lvl="0" indent="0" algn="just" rtl="0">
              <a:spcBef>
                <a:spcPts val="0"/>
              </a:spcBef>
              <a:spcAft>
                <a:spcPts val="0"/>
              </a:spcAft>
              <a:buNone/>
            </a:pPr>
            <a:endParaRPr sz="2000"/>
          </a:p>
          <a:p>
            <a:pPr marL="0" lvl="0" indent="0" algn="just" rtl="0">
              <a:spcBef>
                <a:spcPts val="0"/>
              </a:spcBef>
              <a:spcAft>
                <a:spcPts val="0"/>
              </a:spcAft>
              <a:buNone/>
            </a:pPr>
            <a:r>
              <a:rPr lang="it" sz="2000" u="sng"/>
              <a:t>A Siena</a:t>
            </a:r>
            <a:r>
              <a:rPr lang="it" sz="2000"/>
              <a:t> la piazza del campo è divisa dalla piazza mercatale dal palazzo pubblico, mentre quella del duomo si trova sul colle di Castelvecchio.</a:t>
            </a:r>
            <a:endParaRPr sz="200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734</Words>
  <Application>Microsoft Office PowerPoint</Application>
  <PresentationFormat>Presentazione su schermo (16:9)</PresentationFormat>
  <Paragraphs>85</Paragraphs>
  <Slides>21</Slides>
  <Notes>21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Candara</vt:lpstr>
      <vt:lpstr>Roboto</vt:lpstr>
      <vt:lpstr>Verdana</vt:lpstr>
      <vt:lpstr>Oswald</vt:lpstr>
      <vt:lpstr>Geometric</vt:lpstr>
      <vt:lpstr>“Non possiamo pretendere che le cose cambino,  se continuiamo a fare le stesse cose.  La creatività nasce dall'angoscia  come il giorno nasce dalla notte oscura,  ed è nella crisi che sorgono l'inventiva, le scoperte e le grandi strategie.  Chi supera la crisi supera se stesso senza essere superato.”  A. Einstein</vt:lpstr>
      <vt:lpstr>Piazza Plebiscito oggi </vt:lpstr>
      <vt:lpstr>Piazza Plebiscito ieri </vt:lpstr>
      <vt:lpstr>Piazza Plebiscito l’altro  ieri </vt:lpstr>
      <vt:lpstr>Diapositiva 5</vt:lpstr>
      <vt:lpstr>Storia</vt:lpstr>
      <vt:lpstr>PIAZZA SAN GAETANO</vt:lpstr>
      <vt:lpstr>in età romana</vt:lpstr>
      <vt:lpstr>DOPO L’ANNO 1000</vt:lpstr>
      <vt:lpstr>Diapositiva 10</vt:lpstr>
      <vt:lpstr>Nel RINASCIMENTO le piazze assumono particolari valenze scenografiche e architettoniche grazie all’uso della prospettiva. Il disegno della piazza si adegua e si integra con l’architettura degli edifici circostanti. Come si evidenzia nella piazza del campidoglio a Roma (Michelangelo Buonarroti, 1539 ca. ) e in quella di San Marco a Venezia (J. Sansovino, 1529-1560).</vt:lpstr>
      <vt:lpstr>Per approfondire clicca sul link        TAPPE E SOSTE "LE PIAZZE DEL POTERE (1) Piazza del Municipio (2) Teatro Mercadante (3) Castel Nuovo (Maschio Angioino) (4) Teatro San Carlo (5) Palazzo Reale (6) Piazza del Plebiscito (7) Basilica di San Francesco di Paola (8) Piazza Trieste e Trento (9) Palazzo del Cardinale Zapata (10) Chiesa di San Ferdinando (11) Galleria Umberto I (12) Palazzo San Giacomo (13) Via Medina (14) Chiesa di Santa Maria Incoronata  </vt:lpstr>
      <vt:lpstr>Che forma ha?</vt:lpstr>
      <vt:lpstr>      Per approfondire clicca sul link         https://matemedie.blogspot.com/2012/01/i-poligoni.html  </vt:lpstr>
      <vt:lpstr>Diapositiva 15</vt:lpstr>
      <vt:lpstr>P(i)AZZE DI PAROLE  </vt:lpstr>
      <vt:lpstr>E  LE ALTRE ?</vt:lpstr>
      <vt:lpstr>Diapositiva 18</vt:lpstr>
      <vt:lpstr>Diapositiva 19</vt:lpstr>
      <vt:lpstr>per approfondire l’uso di Google Earth </vt:lpstr>
      <vt:lpstr> per approfondire l’uso di Google Earth (in lingua Inglese)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possiamo pretendere che le cose cambino,  se continuiamo a fare le stesse cose.  La creatività nasce dall'angoscia  come il giorno nasce dalla notte oscura,  ed è nella crisi che sorgono l'inventiva, le scoperte e le grandi strategie.  Chi supera la crisi supera se stesso senza essere superato.”  A. Einstein</dc:title>
  <dc:creator>Fausta</dc:creator>
  <cp:lastModifiedBy>Fausta</cp:lastModifiedBy>
  <cp:revision>2</cp:revision>
  <dcterms:modified xsi:type="dcterms:W3CDTF">2021-05-03T16:21:34Z</dcterms:modified>
</cp:coreProperties>
</file>